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6" r:id="rId3"/>
    <p:sldId id="263" r:id="rId4"/>
    <p:sldId id="258" r:id="rId5"/>
    <p:sldId id="259" r:id="rId6"/>
    <p:sldId id="260" r:id="rId7"/>
    <p:sldId id="257" r:id="rId8"/>
    <p:sldId id="264" r:id="rId9"/>
    <p:sldId id="262" r:id="rId10"/>
    <p:sldId id="265" r:id="rId11"/>
    <p:sldId id="261" r:id="rId12"/>
    <p:sldId id="270" r:id="rId13"/>
    <p:sldId id="269" r:id="rId14"/>
    <p:sldId id="267" r:id="rId15"/>
    <p:sldId id="268" r:id="rId16"/>
    <p:sldId id="271" r:id="rId17"/>
    <p:sldId id="276" r:id="rId18"/>
    <p:sldId id="272" r:id="rId19"/>
    <p:sldId id="273" r:id="rId20"/>
    <p:sldId id="277" r:id="rId21"/>
    <p:sldId id="274" r:id="rId22"/>
    <p:sldId id="278" r:id="rId23"/>
    <p:sldId id="27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608" autoAdjust="0"/>
    <p:restoredTop sz="94660"/>
  </p:normalViewPr>
  <p:slideViewPr>
    <p:cSldViewPr snapToGrid="0">
      <p:cViewPr varScale="1">
        <p:scale>
          <a:sx n="63" d="100"/>
          <a:sy n="63" d="100"/>
        </p:scale>
        <p:origin x="4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dirty="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dirty="0"/>
              <a:t>8/13/2019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dirty="0"/>
              <a:t>8/13/2019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8/13/2019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8/13/2019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8/13/2019</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hyperlink" Target="mailto:Pedro_Batista@sarasotacountyschools.net"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5873676-3D69-48B0-BA02-D759766A90D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a:extLst>
              <a:ext uri="{FF2B5EF4-FFF2-40B4-BE49-F238E27FC236}">
                <a16:creationId xmlns:a16="http://schemas.microsoft.com/office/drawing/2014/main" id="{248E96D7-6599-4607-9958-FD9E1000131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a:extLst>
              <a:ext uri="{FF2B5EF4-FFF2-40B4-BE49-F238E27FC236}">
                <a16:creationId xmlns:a16="http://schemas.microsoft.com/office/drawing/2014/main" id="{99478AA5-D1D0-4B5E-9FDE-6F55026DA30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229100"/>
            <a:ext cx="12192000" cy="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4" name="Picture 4" descr="File:&lt;strong&gt;Jazz&lt;/strong&gt; shoes black and white.jpg - Wikimedia Commons">
            <a:extLst>
              <a:ext uri="{FF2B5EF4-FFF2-40B4-BE49-F238E27FC236}">
                <a16:creationId xmlns:a16="http://schemas.microsoft.com/office/drawing/2014/main" id="{F4295718-115A-4A1E-AAA5-1EB49F8D5DF3}"/>
              </a:ext>
            </a:extLst>
          </p:cNvPr>
          <p:cNvPicPr>
            <a:picLocks noChangeAspect="1"/>
          </p:cNvPicPr>
          <p:nvPr/>
        </p:nvPicPr>
        <p:blipFill rotWithShape="1">
          <a:blip r:embed="rId3"/>
          <a:srcRect t="38513" b="11160"/>
          <a:stretch/>
        </p:blipFill>
        <p:spPr>
          <a:xfrm>
            <a:off x="20" y="-1"/>
            <a:ext cx="12191980" cy="4187739"/>
          </a:xfrm>
          <a:prstGeom prst="rect">
            <a:avLst/>
          </a:prstGeom>
        </p:spPr>
      </p:pic>
      <p:pic>
        <p:nvPicPr>
          <p:cNvPr id="26" name="Picture 25">
            <a:extLst>
              <a:ext uri="{FF2B5EF4-FFF2-40B4-BE49-F238E27FC236}">
                <a16:creationId xmlns:a16="http://schemas.microsoft.com/office/drawing/2014/main" id="{3CA8EEE2-DA9A-4635-9B41-33EB565145F4}"/>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146048" y="4437888"/>
            <a:ext cx="9899904" cy="1116711"/>
          </a:xfrm>
        </p:spPr>
        <p:txBody>
          <a:bodyPr>
            <a:normAutofit fontScale="90000"/>
          </a:bodyPr>
          <a:lstStyle/>
          <a:p>
            <a:r>
              <a:rPr lang="en-US" dirty="0"/>
              <a:t>BOOKER MIDDLE SCHOOL</a:t>
            </a:r>
            <a:br>
              <a:rPr lang="en-US" dirty="0"/>
            </a:br>
            <a:r>
              <a:rPr lang="en-US" dirty="0"/>
              <a:t>VPA Dance Program</a:t>
            </a:r>
          </a:p>
        </p:txBody>
      </p:sp>
      <p:sp>
        <p:nvSpPr>
          <p:cNvPr id="3" name="Subtitle 2"/>
          <p:cNvSpPr>
            <a:spLocks noGrp="1"/>
          </p:cNvSpPr>
          <p:nvPr>
            <p:ph type="subTitle" idx="1"/>
          </p:nvPr>
        </p:nvSpPr>
        <p:spPr>
          <a:xfrm>
            <a:off x="1751012" y="5481447"/>
            <a:ext cx="8689976" cy="1174533"/>
          </a:xfrm>
        </p:spPr>
        <p:txBody>
          <a:bodyPr vert="horz" lIns="91440" tIns="45720" rIns="91440" bIns="45720" rtlCol="0" anchor="t">
            <a:normAutofit fontScale="25000" lnSpcReduction="20000"/>
          </a:bodyPr>
          <a:lstStyle/>
          <a:p>
            <a:r>
              <a:rPr lang="en-US" sz="8000" dirty="0">
                <a:solidFill>
                  <a:srgbClr val="7030A0"/>
                </a:solidFill>
              </a:rPr>
              <a:t>Mr. Batista</a:t>
            </a:r>
          </a:p>
          <a:p>
            <a:r>
              <a:rPr lang="en-US" sz="8000" dirty="0">
                <a:solidFill>
                  <a:srgbClr val="7030A0"/>
                </a:solidFill>
              </a:rPr>
              <a:t>941-359-5824 EXT.60951</a:t>
            </a:r>
          </a:p>
          <a:p>
            <a:r>
              <a:rPr lang="en-US" sz="8000" dirty="0">
                <a:solidFill>
                  <a:srgbClr val="7030A0"/>
                </a:solidFill>
              </a:rPr>
              <a:t>PEDRO.BATISTA@SARASOTACOUNTYSCHOOLS.NET</a:t>
            </a:r>
          </a:p>
          <a:p>
            <a:endParaRPr lang="en-US" sz="2400" dirty="0">
              <a:solidFill>
                <a:srgbClr val="7030A0"/>
              </a:solidFill>
            </a:endParaRPr>
          </a:p>
          <a:p>
            <a:endParaRPr lang="en-US" sz="2400" dirty="0">
              <a:solidFill>
                <a:srgbClr val="7030A0"/>
              </a:solidFill>
            </a:endParaRPr>
          </a:p>
        </p:txBody>
      </p:sp>
    </p:spTree>
    <p:extLst>
      <p:ext uri="{BB962C8B-B14F-4D97-AF65-F5344CB8AC3E}">
        <p14:creationId xmlns:p14="http://schemas.microsoft.com/office/powerpoint/2010/main" val="2622186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47B61-1359-4498-8316-53C5DBE8A864}"/>
              </a:ext>
            </a:extLst>
          </p:cNvPr>
          <p:cNvSpPr>
            <a:spLocks noGrp="1"/>
          </p:cNvSpPr>
          <p:nvPr>
            <p:ph type="title"/>
          </p:nvPr>
        </p:nvSpPr>
        <p:spPr>
          <a:xfrm>
            <a:off x="2752734" y="701269"/>
            <a:ext cx="5883535" cy="569383"/>
          </a:xfrm>
        </p:spPr>
        <p:txBody>
          <a:bodyPr>
            <a:noAutofit/>
          </a:bodyPr>
          <a:lstStyle/>
          <a:p>
            <a:r>
              <a:rPr lang="en-US" sz="3600" u="sng" dirty="0"/>
              <a:t>Classroom Expectations</a:t>
            </a:r>
            <a:endParaRPr lang="en-US" sz="3600" dirty="0"/>
          </a:p>
        </p:txBody>
      </p:sp>
      <p:sp>
        <p:nvSpPr>
          <p:cNvPr id="6" name="Rectangle 5">
            <a:extLst>
              <a:ext uri="{FF2B5EF4-FFF2-40B4-BE49-F238E27FC236}">
                <a16:creationId xmlns:a16="http://schemas.microsoft.com/office/drawing/2014/main" id="{11E0B09E-DF54-463F-B48E-09DBC2B20670}"/>
              </a:ext>
            </a:extLst>
          </p:cNvPr>
          <p:cNvSpPr/>
          <p:nvPr/>
        </p:nvSpPr>
        <p:spPr>
          <a:xfrm>
            <a:off x="1039017" y="1453532"/>
            <a:ext cx="9678075" cy="4708981"/>
          </a:xfrm>
          <a:prstGeom prst="rect">
            <a:avLst/>
          </a:prstGeom>
        </p:spPr>
        <p:txBody>
          <a:bodyPr wrap="square">
            <a:spAutoFit/>
          </a:bodyPr>
          <a:lstStyle/>
          <a:p>
            <a:pPr algn="ctr"/>
            <a:r>
              <a:rPr lang="en-US" sz="2000" dirty="0"/>
              <a:t>Be in control of your </a:t>
            </a:r>
            <a:r>
              <a:rPr lang="en-US" sz="2000" b="1" dirty="0"/>
              <a:t>voice, mind, body</a:t>
            </a:r>
            <a:r>
              <a:rPr lang="en-US" sz="2000" dirty="0"/>
              <a:t>, and </a:t>
            </a:r>
            <a:r>
              <a:rPr lang="en-US" sz="2000" b="1" dirty="0"/>
              <a:t>space</a:t>
            </a:r>
            <a:r>
              <a:rPr lang="en-US" sz="2000" dirty="0"/>
              <a:t> at all times. </a:t>
            </a:r>
          </a:p>
          <a:p>
            <a:endParaRPr lang="en-US" sz="2000" b="1" i="1" dirty="0"/>
          </a:p>
          <a:p>
            <a:pPr algn="ctr"/>
            <a:r>
              <a:rPr lang="en-US" sz="2000" b="1" i="1" dirty="0"/>
              <a:t>Voice, Mind, Body, Space</a:t>
            </a:r>
            <a:endParaRPr lang="en-US" sz="2000" b="1" dirty="0"/>
          </a:p>
          <a:p>
            <a:r>
              <a:rPr lang="en-US" sz="2000" b="1" i="1" dirty="0"/>
              <a:t>Voice</a:t>
            </a:r>
            <a:r>
              <a:rPr lang="en-US" sz="2000" i="1" dirty="0"/>
              <a:t>- Express yourself through your movements, not your voices.</a:t>
            </a:r>
          </a:p>
          <a:p>
            <a:endParaRPr lang="en-US" sz="2000" dirty="0"/>
          </a:p>
          <a:p>
            <a:r>
              <a:rPr lang="en-US" sz="2000" b="1" i="1" dirty="0"/>
              <a:t>Mind</a:t>
            </a:r>
            <a:r>
              <a:rPr lang="en-US" sz="2000" i="1" dirty="0"/>
              <a:t>- Stay focused and concentrated, be on task.</a:t>
            </a:r>
          </a:p>
          <a:p>
            <a:endParaRPr lang="en-US" sz="2000" dirty="0"/>
          </a:p>
          <a:p>
            <a:r>
              <a:rPr lang="en-US" sz="2000" b="1" i="1" dirty="0"/>
              <a:t>Body</a:t>
            </a:r>
            <a:r>
              <a:rPr lang="en-US" sz="2000" i="1" dirty="0"/>
              <a:t>- Keep your hands and feet to yourself</a:t>
            </a:r>
          </a:p>
          <a:p>
            <a:r>
              <a:rPr lang="en-US" sz="2000" i="1" dirty="0"/>
              <a:t> </a:t>
            </a:r>
            <a:endParaRPr lang="en-US" sz="2000" dirty="0"/>
          </a:p>
          <a:p>
            <a:r>
              <a:rPr lang="en-US" sz="2000" b="1" i="1" dirty="0"/>
              <a:t>Space </a:t>
            </a:r>
            <a:r>
              <a:rPr lang="en-US" sz="2000" i="1" dirty="0"/>
              <a:t>- Stay in your “personal dance space” and in your own area.</a:t>
            </a:r>
            <a:endParaRPr lang="en-US" sz="2000" dirty="0"/>
          </a:p>
          <a:p>
            <a:r>
              <a:rPr lang="en-US" sz="2000" i="1" dirty="0"/>
              <a:t> </a:t>
            </a:r>
            <a:endParaRPr lang="en-US" sz="2000" dirty="0"/>
          </a:p>
          <a:p>
            <a:pPr lvl="0" algn="ctr"/>
            <a:r>
              <a:rPr lang="en-US" sz="2000" dirty="0"/>
              <a:t>Due to the nature of the class, physical corrections will be made by vocal corrections, demonstrations and </a:t>
            </a:r>
            <a:r>
              <a:rPr lang="en-US" sz="2000" b="1" i="1" u="sng" dirty="0"/>
              <a:t>TOUCH</a:t>
            </a:r>
            <a:r>
              <a:rPr lang="en-US" sz="2000" b="1" dirty="0"/>
              <a:t>.</a:t>
            </a:r>
            <a:r>
              <a:rPr lang="en-US" sz="2000" dirty="0"/>
              <a:t>  These will be appropriate for the correction. </a:t>
            </a:r>
            <a:r>
              <a:rPr lang="en-US" sz="2000" b="1" dirty="0"/>
              <a:t> </a:t>
            </a:r>
            <a:r>
              <a:rPr lang="en-US" sz="2000" dirty="0"/>
              <a:t>If you have any issues on being corrected by physical </a:t>
            </a:r>
            <a:r>
              <a:rPr lang="en-US" sz="2000" b="1" i="1" dirty="0"/>
              <a:t>TOUCH</a:t>
            </a:r>
            <a:r>
              <a:rPr lang="en-US" sz="2000" dirty="0"/>
              <a:t>, please inform me of this immediately (in private if need be). </a:t>
            </a:r>
          </a:p>
        </p:txBody>
      </p:sp>
    </p:spTree>
    <p:extLst>
      <p:ext uri="{BB962C8B-B14F-4D97-AF65-F5344CB8AC3E}">
        <p14:creationId xmlns:p14="http://schemas.microsoft.com/office/powerpoint/2010/main" val="3873933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1" name="Picture 2">
            <a:extLst>
              <a:ext uri="{FF2B5EF4-FFF2-40B4-BE49-F238E27FC236}">
                <a16:creationId xmlns:a16="http://schemas.microsoft.com/office/drawing/2014/main" id="{55185833-50A1-4075-9C90-F6E7B153AEE3}"/>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3">
            <a:extLst>
              <a:ext uri="{FF2B5EF4-FFF2-40B4-BE49-F238E27FC236}">
                <a16:creationId xmlns:a16="http://schemas.microsoft.com/office/drawing/2014/main" id="{D48F57D9-4797-4D7F-B4C3-17628994F26F}"/>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5" name="Rectangle 15">
            <a:extLst>
              <a:ext uri="{FF2B5EF4-FFF2-40B4-BE49-F238E27FC236}">
                <a16:creationId xmlns:a16="http://schemas.microsoft.com/office/drawing/2014/main" id="{F34D1C25-EA70-46E1-8E2B-9EEF5ABA783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
            <a:extLst>
              <a:ext uri="{FF2B5EF4-FFF2-40B4-BE49-F238E27FC236}">
                <a16:creationId xmlns:a16="http://schemas.microsoft.com/office/drawing/2014/main" id="{A3555EBD-189F-403F-BF31-5A80926BCC43}"/>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a:extLst>
              <a:ext uri="{FF2B5EF4-FFF2-40B4-BE49-F238E27FC236}">
                <a16:creationId xmlns:a16="http://schemas.microsoft.com/office/drawing/2014/main" id="{903532B5-EF2F-474D-BFDD-9AC9A47A025C}"/>
              </a:ext>
            </a:extLst>
          </p:cNvPr>
          <p:cNvPicPr>
            <a:picLocks noChangeAspect="1"/>
          </p:cNvPicPr>
          <p:nvPr/>
        </p:nvPicPr>
        <p:blipFill rotWithShape="1">
          <a:blip r:embed="rId4"/>
          <a:srcRect t="6350" b="2499"/>
          <a:stretch/>
        </p:blipFill>
        <p:spPr>
          <a:xfrm>
            <a:off x="7554139" y="-4679"/>
            <a:ext cx="4637861" cy="4187739"/>
          </a:xfrm>
          <a:prstGeom prst="rect">
            <a:avLst/>
          </a:prstGeom>
        </p:spPr>
      </p:pic>
      <p:sp>
        <p:nvSpPr>
          <p:cNvPr id="27" name="Rectangle 19">
            <a:extLst>
              <a:ext uri="{FF2B5EF4-FFF2-40B4-BE49-F238E27FC236}">
                <a16:creationId xmlns:a16="http://schemas.microsoft.com/office/drawing/2014/main" id="{D69BAA82-9404-47A6-9DD4-961C87AD335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12991" y="-2"/>
            <a:ext cx="82296" cy="4197096"/>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1">
            <a:extLst>
              <a:ext uri="{FF2B5EF4-FFF2-40B4-BE49-F238E27FC236}">
                <a16:creationId xmlns:a16="http://schemas.microsoft.com/office/drawing/2014/main" id="{3BC9B8AA-25C0-4528-AF51-064F1C4D2E8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229100"/>
            <a:ext cx="12192000" cy="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29" name="Picture 23">
            <a:extLst>
              <a:ext uri="{FF2B5EF4-FFF2-40B4-BE49-F238E27FC236}">
                <a16:creationId xmlns:a16="http://schemas.microsoft.com/office/drawing/2014/main" id="{54C66A4C-A21A-4D22-9070-2B6274E1CECC}"/>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E6D530-D586-49FD-B032-68E5D1C2B336}"/>
              </a:ext>
            </a:extLst>
          </p:cNvPr>
          <p:cNvSpPr>
            <a:spLocks noGrp="1"/>
          </p:cNvSpPr>
          <p:nvPr>
            <p:ph type="title"/>
          </p:nvPr>
        </p:nvSpPr>
        <p:spPr>
          <a:xfrm>
            <a:off x="634705" y="101672"/>
            <a:ext cx="5829287" cy="721288"/>
          </a:xfrm>
        </p:spPr>
        <p:txBody>
          <a:bodyPr vert="horz" lIns="91440" tIns="45720" rIns="91440" bIns="45720" rtlCol="0" anchor="b">
            <a:normAutofit/>
          </a:bodyPr>
          <a:lstStyle/>
          <a:p>
            <a:r>
              <a:rPr lang="en-US" sz="3600" u="sng" dirty="0"/>
              <a:t>Dance Class Etiquettes</a:t>
            </a:r>
          </a:p>
        </p:txBody>
      </p:sp>
      <p:sp>
        <p:nvSpPr>
          <p:cNvPr id="15" name="Title 1">
            <a:extLst>
              <a:ext uri="{FF2B5EF4-FFF2-40B4-BE49-F238E27FC236}">
                <a16:creationId xmlns:a16="http://schemas.microsoft.com/office/drawing/2014/main" id="{47B3F52C-FBAD-4D8B-9E02-24D3277162DF}"/>
              </a:ext>
            </a:extLst>
          </p:cNvPr>
          <p:cNvSpPr txBox="1">
            <a:spLocks/>
          </p:cNvSpPr>
          <p:nvPr/>
        </p:nvSpPr>
        <p:spPr>
          <a:xfrm>
            <a:off x="332136" y="1219200"/>
            <a:ext cx="6131856" cy="5394960"/>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3200" kern="1200" cap="all" baseline="0">
                <a:solidFill>
                  <a:schemeClr val="tx1"/>
                </a:solidFill>
                <a:effectLst/>
                <a:latin typeface="+mj-lt"/>
                <a:ea typeface="+mj-ea"/>
                <a:cs typeface="+mj-cs"/>
              </a:defRPr>
            </a:lvl1pPr>
          </a:lstStyle>
          <a:p>
            <a:pPr marL="457200" lvl="0" indent="-457200" algn="l" eaLnBrk="0" fontAlgn="base" hangingPunct="0">
              <a:lnSpc>
                <a:spcPct val="100000"/>
              </a:lnSpc>
              <a:spcAft>
                <a:spcPct val="0"/>
              </a:spcAft>
              <a:buFont typeface="Arial" panose="020B0604020202020204" pitchFamily="34" charset="0"/>
              <a:buChar char="•"/>
              <a:tabLst>
                <a:tab pos="355600" algn="l"/>
                <a:tab pos="4572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8000" cap="none" dirty="0">
                <a:latin typeface="Tw Cen MT (Body)"/>
                <a:ea typeface="Times New Roman" panose="02020603050405020304" pitchFamily="18" charset="0"/>
              </a:rPr>
              <a:t>No Chatter During Class</a:t>
            </a:r>
            <a:endParaRPr lang="en-US" altLang="en-US" sz="8000" cap="none" dirty="0">
              <a:latin typeface="Tw Cen MT (Body)"/>
            </a:endParaRPr>
          </a:p>
          <a:p>
            <a:pPr marL="457200" lvl="0" indent="-457200" algn="l" eaLnBrk="0" fontAlgn="base" hangingPunct="0">
              <a:lnSpc>
                <a:spcPct val="100000"/>
              </a:lnSpc>
              <a:spcAft>
                <a:spcPct val="0"/>
              </a:spcAft>
              <a:buFont typeface="Arial" panose="020B0604020202020204" pitchFamily="34" charset="0"/>
              <a:buChar char="•"/>
              <a:tabLst>
                <a:tab pos="355600" algn="l"/>
                <a:tab pos="4572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altLang="en-US" sz="8000" cap="none" dirty="0">
              <a:latin typeface="Tw Cen MT (Body)"/>
              <a:ea typeface="Times New Roman" panose="02020603050405020304" pitchFamily="18" charset="0"/>
            </a:endParaRPr>
          </a:p>
          <a:p>
            <a:pPr marL="457200" lvl="0" indent="-457200" algn="l" eaLnBrk="0" fontAlgn="base" hangingPunct="0">
              <a:lnSpc>
                <a:spcPct val="100000"/>
              </a:lnSpc>
              <a:spcAft>
                <a:spcPct val="0"/>
              </a:spcAft>
              <a:buFont typeface="Arial" panose="020B0604020202020204" pitchFamily="34" charset="0"/>
              <a:buChar char="•"/>
              <a:tabLst>
                <a:tab pos="355600" algn="l"/>
                <a:tab pos="4572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8000" cap="none" dirty="0">
                <a:latin typeface="Tw Cen MT (Body)"/>
                <a:ea typeface="Times New Roman" panose="02020603050405020304" pitchFamily="18" charset="0"/>
              </a:rPr>
              <a:t>Arrive to class on time (Being Tardy or Absent from Rehearsal)</a:t>
            </a:r>
            <a:endParaRPr lang="en-US" altLang="en-US" sz="8000" cap="none" dirty="0">
              <a:latin typeface="Tw Cen MT (Body)"/>
            </a:endParaRPr>
          </a:p>
          <a:p>
            <a:pPr marL="457200" lvl="0" indent="-457200" algn="l" eaLnBrk="0" fontAlgn="base" hangingPunct="0">
              <a:lnSpc>
                <a:spcPct val="100000"/>
              </a:lnSpc>
              <a:spcAft>
                <a:spcPct val="0"/>
              </a:spcAft>
              <a:buFont typeface="Arial" panose="020B0604020202020204" pitchFamily="34" charset="0"/>
              <a:buChar char="•"/>
              <a:tabLst>
                <a:tab pos="355600" algn="l"/>
                <a:tab pos="4572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altLang="en-US" sz="8000" cap="none" dirty="0">
              <a:latin typeface="Tw Cen MT (Body)"/>
              <a:ea typeface="Times New Roman" panose="02020603050405020304" pitchFamily="18" charset="0"/>
            </a:endParaRPr>
          </a:p>
          <a:p>
            <a:pPr marL="457200" lvl="0" indent="-457200" algn="l" eaLnBrk="0" fontAlgn="base" hangingPunct="0">
              <a:lnSpc>
                <a:spcPct val="100000"/>
              </a:lnSpc>
              <a:spcAft>
                <a:spcPct val="0"/>
              </a:spcAft>
              <a:buFont typeface="Arial" panose="020B0604020202020204" pitchFamily="34" charset="0"/>
              <a:buChar char="•"/>
              <a:tabLst>
                <a:tab pos="355600" algn="l"/>
                <a:tab pos="4572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8000" cap="none" dirty="0">
                <a:latin typeface="Tw Cen MT (Body)"/>
                <a:ea typeface="Times New Roman" panose="02020603050405020304" pitchFamily="18" charset="0"/>
              </a:rPr>
              <a:t>Be fully prepared for the appropriate class </a:t>
            </a:r>
          </a:p>
          <a:p>
            <a:pPr lvl="0" algn="l" eaLnBrk="0" fontAlgn="base" hangingPunct="0">
              <a:lnSpc>
                <a:spcPct val="100000"/>
              </a:lnSpc>
              <a:spcAft>
                <a:spcPct val="0"/>
              </a:spcAft>
              <a:tabLst>
                <a:tab pos="355600" algn="l"/>
                <a:tab pos="4572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8000" cap="none" dirty="0">
                <a:latin typeface="Tw Cen MT (Body)"/>
                <a:ea typeface="Times New Roman" panose="02020603050405020304" pitchFamily="18" charset="0"/>
              </a:rPr>
              <a:t>		(No Inappropriate Attire)</a:t>
            </a:r>
            <a:endParaRPr lang="en-US" altLang="en-US" sz="8000" cap="none" dirty="0">
              <a:latin typeface="Tw Cen MT (Body)"/>
            </a:endParaRPr>
          </a:p>
          <a:p>
            <a:pPr marL="457200" lvl="0" indent="-457200" algn="l" eaLnBrk="0" fontAlgn="base" hangingPunct="0">
              <a:lnSpc>
                <a:spcPct val="100000"/>
              </a:lnSpc>
              <a:spcAft>
                <a:spcPct val="0"/>
              </a:spcAft>
              <a:buFont typeface="Arial" panose="020B0604020202020204" pitchFamily="34" charset="0"/>
              <a:buChar char="•"/>
              <a:tabLst>
                <a:tab pos="355600" algn="l"/>
                <a:tab pos="4572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altLang="en-US" sz="8000" cap="none" dirty="0">
              <a:latin typeface="Tw Cen MT (Body)"/>
              <a:ea typeface="Times New Roman" panose="02020603050405020304" pitchFamily="18" charset="0"/>
            </a:endParaRPr>
          </a:p>
          <a:p>
            <a:pPr marL="457200" lvl="0" indent="-457200" algn="l" eaLnBrk="0" fontAlgn="base" hangingPunct="0">
              <a:lnSpc>
                <a:spcPct val="100000"/>
              </a:lnSpc>
              <a:spcAft>
                <a:spcPct val="0"/>
              </a:spcAft>
              <a:buFont typeface="Arial" panose="020B0604020202020204" pitchFamily="34" charset="0"/>
              <a:buChar char="•"/>
              <a:tabLst>
                <a:tab pos="355600" algn="l"/>
                <a:tab pos="4572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8000" cap="none" dirty="0">
                <a:latin typeface="Tw Cen MT (Body)"/>
                <a:ea typeface="Times New Roman" panose="02020603050405020304" pitchFamily="18" charset="0"/>
              </a:rPr>
              <a:t>No Cliques</a:t>
            </a:r>
            <a:endParaRPr lang="en-US" altLang="en-US" sz="8000" cap="none" dirty="0">
              <a:latin typeface="Tw Cen MT (Body)"/>
            </a:endParaRPr>
          </a:p>
          <a:p>
            <a:pPr marL="457200" lvl="0" indent="-457200" algn="l" eaLnBrk="0" fontAlgn="base" hangingPunct="0">
              <a:lnSpc>
                <a:spcPct val="100000"/>
              </a:lnSpc>
              <a:spcAft>
                <a:spcPct val="0"/>
              </a:spcAft>
              <a:buFont typeface="Arial" panose="020B0604020202020204" pitchFamily="34" charset="0"/>
              <a:buChar char="•"/>
              <a:tabLst>
                <a:tab pos="355600" algn="l"/>
                <a:tab pos="4572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altLang="en-US" sz="8000" cap="none" dirty="0">
              <a:latin typeface="Tw Cen MT (Body)"/>
              <a:ea typeface="Times New Roman" panose="02020603050405020304" pitchFamily="18" charset="0"/>
            </a:endParaRPr>
          </a:p>
          <a:p>
            <a:pPr marL="457200" lvl="0" indent="-457200" algn="l" eaLnBrk="0" fontAlgn="base" hangingPunct="0">
              <a:lnSpc>
                <a:spcPct val="100000"/>
              </a:lnSpc>
              <a:spcAft>
                <a:spcPct val="0"/>
              </a:spcAft>
              <a:buFont typeface="Arial" panose="020B0604020202020204" pitchFamily="34" charset="0"/>
              <a:buChar char="•"/>
              <a:tabLst>
                <a:tab pos="355600" algn="l"/>
                <a:tab pos="4572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8000" cap="none" dirty="0">
                <a:latin typeface="Tw Cen MT (Body)"/>
                <a:ea typeface="Times New Roman" panose="02020603050405020304" pitchFamily="18" charset="0"/>
              </a:rPr>
              <a:t>Have Proper Spacing in Class</a:t>
            </a:r>
            <a:endParaRPr lang="en-US" altLang="en-US" sz="8000" cap="none" dirty="0">
              <a:latin typeface="Tw Cen MT (Body)"/>
            </a:endParaRPr>
          </a:p>
          <a:p>
            <a:pPr marL="457200" lvl="0" indent="-457200" algn="l" eaLnBrk="0" fontAlgn="base" hangingPunct="0">
              <a:lnSpc>
                <a:spcPct val="100000"/>
              </a:lnSpc>
              <a:spcAft>
                <a:spcPct val="0"/>
              </a:spcAft>
              <a:buFont typeface="Arial" panose="020B0604020202020204" pitchFamily="34" charset="0"/>
              <a:buChar char="•"/>
              <a:tabLst>
                <a:tab pos="355600" algn="l"/>
                <a:tab pos="4572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altLang="en-US" sz="8000" cap="none" dirty="0">
              <a:latin typeface="Tw Cen MT (Body)"/>
              <a:ea typeface="Times New Roman" panose="02020603050405020304" pitchFamily="18" charset="0"/>
            </a:endParaRPr>
          </a:p>
          <a:p>
            <a:pPr marL="457200" lvl="0" indent="-457200" algn="l" eaLnBrk="0" fontAlgn="base" hangingPunct="0">
              <a:lnSpc>
                <a:spcPct val="100000"/>
              </a:lnSpc>
              <a:spcAft>
                <a:spcPct val="0"/>
              </a:spcAft>
              <a:buFont typeface="Arial" panose="020B0604020202020204" pitchFamily="34" charset="0"/>
              <a:buChar char="•"/>
              <a:tabLst>
                <a:tab pos="355600" algn="l"/>
                <a:tab pos="4572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8000" cap="none" dirty="0">
                <a:latin typeface="Tw Cen MT (Body)"/>
                <a:ea typeface="Times New Roman" panose="02020603050405020304" pitchFamily="18" charset="0"/>
              </a:rPr>
              <a:t>Respect your teacher and the lesson you are being taught</a:t>
            </a:r>
            <a:endParaRPr lang="en-US" altLang="en-US" sz="8000" cap="none" dirty="0">
              <a:latin typeface="Tw Cen MT (Body)"/>
            </a:endParaRPr>
          </a:p>
          <a:p>
            <a:pPr marL="457200" lvl="0" indent="-457200" algn="l" eaLnBrk="0" fontAlgn="base" hangingPunct="0">
              <a:lnSpc>
                <a:spcPct val="100000"/>
              </a:lnSpc>
              <a:spcAft>
                <a:spcPct val="0"/>
              </a:spcAft>
              <a:buFont typeface="Arial" panose="020B0604020202020204" pitchFamily="34" charset="0"/>
              <a:buChar char="•"/>
              <a:tabLst>
                <a:tab pos="355600" algn="l"/>
                <a:tab pos="4572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altLang="en-US" sz="8000" cap="none" dirty="0">
              <a:latin typeface="Tw Cen MT (Body)"/>
              <a:ea typeface="Times New Roman" panose="02020603050405020304" pitchFamily="18" charset="0"/>
            </a:endParaRPr>
          </a:p>
          <a:p>
            <a:pPr marL="457200" lvl="0" indent="-457200" algn="l" eaLnBrk="0" fontAlgn="base" hangingPunct="0">
              <a:lnSpc>
                <a:spcPct val="100000"/>
              </a:lnSpc>
              <a:spcAft>
                <a:spcPct val="0"/>
              </a:spcAft>
              <a:buFont typeface="Arial" panose="020B0604020202020204" pitchFamily="34" charset="0"/>
              <a:buChar char="•"/>
              <a:tabLst>
                <a:tab pos="355600" algn="l"/>
                <a:tab pos="4572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8000" cap="none" dirty="0">
                <a:latin typeface="Tw Cen MT (Body)"/>
                <a:ea typeface="Times New Roman" panose="02020603050405020304" pitchFamily="18" charset="0"/>
              </a:rPr>
              <a:t>Respect your fellow dancers/students and the work they are doing</a:t>
            </a:r>
            <a:endParaRPr lang="en-US" altLang="en-US" sz="8000" cap="none" dirty="0">
              <a:latin typeface="Tw Cen MT (Body)"/>
            </a:endParaRPr>
          </a:p>
          <a:p>
            <a:pPr marL="457200" lvl="0" indent="-457200" algn="l" eaLnBrk="0" fontAlgn="base" hangingPunct="0">
              <a:lnSpc>
                <a:spcPct val="100000"/>
              </a:lnSpc>
              <a:spcAft>
                <a:spcPct val="0"/>
              </a:spcAft>
              <a:buFont typeface="Arial" panose="020B0604020202020204" pitchFamily="34" charset="0"/>
              <a:buChar char="•"/>
              <a:tabLst>
                <a:tab pos="355600" algn="l"/>
                <a:tab pos="4572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altLang="en-US" sz="8000" cap="none" dirty="0">
              <a:latin typeface="Tw Cen MT (Body)"/>
              <a:ea typeface="Times New Roman" panose="02020603050405020304" pitchFamily="18" charset="0"/>
            </a:endParaRPr>
          </a:p>
          <a:p>
            <a:pPr marL="457200" lvl="0" indent="-457200" algn="l" eaLnBrk="0" fontAlgn="base" hangingPunct="0">
              <a:lnSpc>
                <a:spcPct val="100000"/>
              </a:lnSpc>
              <a:spcAft>
                <a:spcPct val="0"/>
              </a:spcAft>
              <a:buFont typeface="Arial" panose="020B0604020202020204" pitchFamily="34" charset="0"/>
              <a:buChar char="•"/>
              <a:tabLst>
                <a:tab pos="355600" algn="l"/>
                <a:tab pos="4572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8000" cap="none" dirty="0">
                <a:latin typeface="Tw Cen MT (Body)"/>
                <a:ea typeface="Times New Roman" panose="02020603050405020304" pitchFamily="18" charset="0"/>
              </a:rPr>
              <a:t>Participate in the class to the fullest of your ability</a:t>
            </a:r>
          </a:p>
          <a:p>
            <a:pPr marL="457200" indent="-457200" algn="l" eaLnBrk="0" fontAlgn="base" hangingPunct="0">
              <a:lnSpc>
                <a:spcPct val="100000"/>
              </a:lnSpc>
              <a:spcAft>
                <a:spcPct val="0"/>
              </a:spcAft>
              <a:buFont typeface="Arial" panose="020B0604020202020204" pitchFamily="34" charset="0"/>
              <a:buChar char="•"/>
              <a:tabLst>
                <a:tab pos="355600" algn="l"/>
                <a:tab pos="4572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altLang="en-US" sz="8000" cap="none" dirty="0">
              <a:latin typeface="Tw Cen MT (Body)"/>
              <a:ea typeface="Times New Roman" panose="02020603050405020304" pitchFamily="18" charset="0"/>
            </a:endParaRPr>
          </a:p>
          <a:p>
            <a:pPr marL="457200" indent="-457200" algn="l" eaLnBrk="0" fontAlgn="base" hangingPunct="0">
              <a:lnSpc>
                <a:spcPct val="100000"/>
              </a:lnSpc>
              <a:spcAft>
                <a:spcPct val="0"/>
              </a:spcAft>
              <a:buFont typeface="Arial" panose="020B0604020202020204" pitchFamily="34" charset="0"/>
              <a:buChar char="•"/>
              <a:tabLst>
                <a:tab pos="355600" algn="l"/>
                <a:tab pos="4572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8000" cap="none" dirty="0">
                <a:latin typeface="Tw Cen MT (Body)"/>
                <a:ea typeface="Times New Roman" panose="02020603050405020304" pitchFamily="18" charset="0"/>
              </a:rPr>
              <a:t>Show </a:t>
            </a:r>
            <a:r>
              <a:rPr lang="en-US" altLang="en-US" sz="8000" cap="none" dirty="0" err="1">
                <a:latin typeface="Tw Cen MT (Body)"/>
                <a:ea typeface="Times New Roman" panose="02020603050405020304" pitchFamily="18" charset="0"/>
              </a:rPr>
              <a:t>R</a:t>
            </a:r>
            <a:r>
              <a:rPr lang="en-US" altLang="en-US" sz="8000" cap="none" dirty="0" err="1">
                <a:latin typeface="Tw Cen MT (Body)"/>
                <a:ea typeface="Times New Roman" panose="02020603050405020304" pitchFamily="18" charset="0"/>
                <a:cs typeface="Times" panose="02020603050405020304" pitchFamily="18" charset="0"/>
              </a:rPr>
              <a:t>é</a:t>
            </a:r>
            <a:r>
              <a:rPr lang="en-US" altLang="en-US" sz="8000" cap="none" dirty="0" err="1">
                <a:latin typeface="Tw Cen MT (Body)"/>
                <a:ea typeface="Times New Roman" panose="02020603050405020304" pitchFamily="18" charset="0"/>
              </a:rPr>
              <a:t>v</a:t>
            </a:r>
            <a:r>
              <a:rPr lang="en-US" altLang="en-US" sz="8000" cap="none" dirty="0" err="1">
                <a:latin typeface="Tw Cen MT (Body)"/>
                <a:ea typeface="Times New Roman" panose="02020603050405020304" pitchFamily="18" charset="0"/>
                <a:cs typeface="Times" panose="02020603050405020304" pitchFamily="18" charset="0"/>
              </a:rPr>
              <a:t>é</a:t>
            </a:r>
            <a:r>
              <a:rPr lang="en-US" altLang="en-US" sz="8000" cap="none" dirty="0" err="1">
                <a:latin typeface="Tw Cen MT (Body)"/>
                <a:ea typeface="Times New Roman" panose="02020603050405020304" pitchFamily="18" charset="0"/>
              </a:rPr>
              <a:t>renc</a:t>
            </a:r>
            <a:r>
              <a:rPr lang="en-US" altLang="en-US" sz="8000" cap="none" dirty="0" err="1">
                <a:latin typeface="Tw Cen MT (Body)"/>
                <a:ea typeface="Times New Roman" panose="02020603050405020304" pitchFamily="18" charset="0"/>
                <a:cs typeface="Times" panose="02020603050405020304" pitchFamily="18" charset="0"/>
              </a:rPr>
              <a:t>e</a:t>
            </a:r>
            <a:r>
              <a:rPr lang="en-US" altLang="en-US" sz="8000" cap="none" dirty="0">
                <a:latin typeface="Tw Cen MT (Body)"/>
                <a:ea typeface="Times New Roman" panose="02020603050405020304" pitchFamily="18" charset="0"/>
              </a:rPr>
              <a:t> to the art form of Dance</a:t>
            </a:r>
            <a:endParaRPr lang="en-US" altLang="en-US" sz="8000" cap="none" dirty="0">
              <a:latin typeface="Tw Cen MT (Body)"/>
            </a:endParaRPr>
          </a:p>
          <a:p>
            <a:pPr lvl="0" algn="l" eaLnBrk="0" fontAlgn="base" hangingPunct="0">
              <a:lnSpc>
                <a:spcPct val="100000"/>
              </a:lnSpc>
              <a:spcAft>
                <a:spcPct val="0"/>
              </a:spcAft>
              <a:buFontTx/>
              <a:buChar char="•"/>
              <a:tabLst>
                <a:tab pos="355600" algn="l"/>
                <a:tab pos="4572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altLang="en-US" sz="1800" cap="none" dirty="0">
              <a:latin typeface="Arial" panose="020B0604020202020204" pitchFamily="34" charset="0"/>
            </a:endParaRPr>
          </a:p>
        </p:txBody>
      </p:sp>
    </p:spTree>
    <p:extLst>
      <p:ext uri="{BB962C8B-B14F-4D97-AF65-F5344CB8AC3E}">
        <p14:creationId xmlns:p14="http://schemas.microsoft.com/office/powerpoint/2010/main" val="585174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71" name="Picture 2">
            <a:extLst>
              <a:ext uri="{FF2B5EF4-FFF2-40B4-BE49-F238E27FC236}">
                <a16:creationId xmlns:a16="http://schemas.microsoft.com/office/drawing/2014/main" id="{25496B42-CC46-4183-B481-887CD3E8C72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765E2D7E-B7BD-404F-9F71-D6620D37B90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75" name="Rectangle 74">
            <a:extLst>
              <a:ext uri="{FF2B5EF4-FFF2-40B4-BE49-F238E27FC236}">
                <a16:creationId xmlns:a16="http://schemas.microsoft.com/office/drawing/2014/main" id="{6E3254AE-C4CD-426D-A6E8-7FA13B0F88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no cell phone sign">
            <a:extLst>
              <a:ext uri="{FF2B5EF4-FFF2-40B4-BE49-F238E27FC236}">
                <a16:creationId xmlns:a16="http://schemas.microsoft.com/office/drawing/2014/main" id="{DE75FD3D-D429-4674-8412-D2D3C8CCDA3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659750" y="2367093"/>
            <a:ext cx="3424107" cy="3424107"/>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77" name="Picture 76">
            <a:extLst>
              <a:ext uri="{FF2B5EF4-FFF2-40B4-BE49-F238E27FC236}">
                <a16:creationId xmlns:a16="http://schemas.microsoft.com/office/drawing/2014/main" id="{F5C53434-A0C7-4A81-8EB0-D460DAD9BB6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46BFE4FD-2331-4ED2-81EF-23639BC07DDA}"/>
              </a:ext>
            </a:extLst>
          </p:cNvPr>
          <p:cNvSpPr txBox="1">
            <a:spLocks/>
          </p:cNvSpPr>
          <p:nvPr/>
        </p:nvSpPr>
        <p:spPr>
          <a:xfrm>
            <a:off x="913775" y="618517"/>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spcAft>
                <a:spcPts val="600"/>
              </a:spcAft>
            </a:pPr>
            <a:br>
              <a:rPr lang="en-US" dirty="0"/>
            </a:br>
            <a:r>
              <a:rPr lang="en-US" u="sng" dirty="0"/>
              <a:t>SPECIAL NOTE REGARDING CELL PHONES…</a:t>
            </a:r>
            <a:br>
              <a:rPr lang="en-US" u="sng" dirty="0"/>
            </a:br>
            <a:endParaRPr lang="en-US" u="sng" dirty="0"/>
          </a:p>
        </p:txBody>
      </p:sp>
      <p:sp>
        <p:nvSpPr>
          <p:cNvPr id="4" name="Content Placeholder 3">
            <a:extLst>
              <a:ext uri="{FF2B5EF4-FFF2-40B4-BE49-F238E27FC236}">
                <a16:creationId xmlns:a16="http://schemas.microsoft.com/office/drawing/2014/main" id="{68656C54-3A48-42E5-B258-40CD35C6707F}"/>
              </a:ext>
            </a:extLst>
          </p:cNvPr>
          <p:cNvSpPr>
            <a:spLocks noGrp="1"/>
          </p:cNvSpPr>
          <p:nvPr>
            <p:ph sz="quarter" idx="14"/>
          </p:nvPr>
        </p:nvSpPr>
        <p:spPr>
          <a:xfrm>
            <a:off x="913774" y="2367092"/>
            <a:ext cx="6360786" cy="4043867"/>
          </a:xfrm>
        </p:spPr>
        <p:txBody>
          <a:bodyPr vert="horz" lIns="91440" tIns="45720" rIns="91440" bIns="45720" rtlCol="0">
            <a:normAutofit fontScale="25000" lnSpcReduction="20000"/>
          </a:bodyPr>
          <a:lstStyle/>
          <a:p>
            <a:pPr marL="0">
              <a:lnSpc>
                <a:spcPct val="110000"/>
              </a:lnSpc>
            </a:pPr>
            <a:r>
              <a:rPr lang="en-US" sz="8700" dirty="0">
                <a:highlight>
                  <a:srgbClr val="FFFF00"/>
                </a:highlight>
              </a:rPr>
              <a:t>CELL PHONES ARE TO BE SILENCED, turned off AND put AWAY in your book bags.  </a:t>
            </a:r>
          </a:p>
          <a:p>
            <a:pPr marL="0">
              <a:lnSpc>
                <a:spcPct val="110000"/>
              </a:lnSpc>
            </a:pPr>
            <a:r>
              <a:rPr lang="en-US" sz="8700" dirty="0"/>
              <a:t>In keeping with Booker Middle School campus policy, any phones that ring, are used, consulted, or seen during class or in the dressing rooms will be confiscated and delivered to the main office where a parent or guardian must pick them up.</a:t>
            </a:r>
          </a:p>
          <a:p>
            <a:pPr marL="0">
              <a:lnSpc>
                <a:spcPct val="110000"/>
              </a:lnSpc>
            </a:pPr>
            <a:r>
              <a:rPr lang="en-US" sz="8700" dirty="0"/>
              <a:t>(If I see any cell phones out in the dressing rooms, THEY WILL BE MINE!!! As per our </a:t>
            </a:r>
            <a:r>
              <a:rPr lang="en-US" sz="8700" dirty="0" err="1"/>
              <a:t>vpa</a:t>
            </a:r>
            <a:r>
              <a:rPr lang="en-US" sz="8700" dirty="0"/>
              <a:t> contract/student agenda books rules that I have already read to you.)</a:t>
            </a:r>
          </a:p>
          <a:p>
            <a:pPr>
              <a:lnSpc>
                <a:spcPct val="110000"/>
              </a:lnSpc>
            </a:pPr>
            <a:endParaRPr lang="en-US" sz="1400" dirty="0"/>
          </a:p>
        </p:txBody>
      </p:sp>
    </p:spTree>
    <p:extLst>
      <p:ext uri="{BB962C8B-B14F-4D97-AF65-F5344CB8AC3E}">
        <p14:creationId xmlns:p14="http://schemas.microsoft.com/office/powerpoint/2010/main" val="4243622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0B899-FE4C-41FC-8F6D-7AE76252B7D5}"/>
              </a:ext>
            </a:extLst>
          </p:cNvPr>
          <p:cNvSpPr>
            <a:spLocks noGrp="1"/>
          </p:cNvSpPr>
          <p:nvPr>
            <p:ph type="title"/>
          </p:nvPr>
        </p:nvSpPr>
        <p:spPr>
          <a:xfrm>
            <a:off x="913774" y="557185"/>
            <a:ext cx="10364451" cy="625131"/>
          </a:xfrm>
        </p:spPr>
        <p:txBody>
          <a:bodyPr>
            <a:normAutofit/>
          </a:bodyPr>
          <a:lstStyle/>
          <a:p>
            <a:r>
              <a:rPr lang="en-US" u="sng" dirty="0"/>
              <a:t>Restroom/Water Breaks</a:t>
            </a:r>
          </a:p>
        </p:txBody>
      </p:sp>
      <p:sp>
        <p:nvSpPr>
          <p:cNvPr id="3" name="Content Placeholder 2">
            <a:extLst>
              <a:ext uri="{FF2B5EF4-FFF2-40B4-BE49-F238E27FC236}">
                <a16:creationId xmlns:a16="http://schemas.microsoft.com/office/drawing/2014/main" id="{58DAEBE1-B20D-458F-8E0F-47FD57F1EEE0}"/>
              </a:ext>
            </a:extLst>
          </p:cNvPr>
          <p:cNvSpPr>
            <a:spLocks noGrp="1"/>
          </p:cNvSpPr>
          <p:nvPr>
            <p:ph sz="quarter" idx="13"/>
          </p:nvPr>
        </p:nvSpPr>
        <p:spPr>
          <a:xfrm>
            <a:off x="990287" y="1424134"/>
            <a:ext cx="10363826" cy="1630373"/>
          </a:xfrm>
        </p:spPr>
        <p:txBody>
          <a:bodyPr/>
          <a:lstStyle/>
          <a:p>
            <a:r>
              <a:rPr lang="en-US" dirty="0"/>
              <a:t>There is plenty of time to use the restroom when you are changing out.  Please do so then, instead of interrupting class time.  IF YOU NEED TO USE THE RESTROOM FOR </a:t>
            </a:r>
            <a:r>
              <a:rPr lang="en-US" b="1" u="sng" dirty="0"/>
              <a:t>EMERGENCIES ONLY</a:t>
            </a:r>
            <a:r>
              <a:rPr lang="en-US" dirty="0"/>
              <a:t>, YOU NEED TO ASK BEFORE YOU GO. Please keep a bottle of water nearby.</a:t>
            </a:r>
          </a:p>
          <a:p>
            <a:endParaRPr lang="en-US" dirty="0"/>
          </a:p>
        </p:txBody>
      </p:sp>
      <p:sp>
        <p:nvSpPr>
          <p:cNvPr id="4" name="Content Placeholder 3">
            <a:extLst>
              <a:ext uri="{FF2B5EF4-FFF2-40B4-BE49-F238E27FC236}">
                <a16:creationId xmlns:a16="http://schemas.microsoft.com/office/drawing/2014/main" id="{68656C54-3A48-42E5-B258-40CD35C6707F}"/>
              </a:ext>
            </a:extLst>
          </p:cNvPr>
          <p:cNvSpPr>
            <a:spLocks noGrp="1"/>
          </p:cNvSpPr>
          <p:nvPr>
            <p:ph sz="quarter" idx="14"/>
          </p:nvPr>
        </p:nvSpPr>
        <p:spPr>
          <a:xfrm>
            <a:off x="990287" y="4216056"/>
            <a:ext cx="10265733" cy="1982443"/>
          </a:xfrm>
        </p:spPr>
        <p:txBody>
          <a:bodyPr>
            <a:normAutofit/>
          </a:bodyPr>
          <a:lstStyle/>
          <a:p>
            <a:pPr marL="0" indent="0">
              <a:buNone/>
            </a:pPr>
            <a:r>
              <a:rPr lang="en-US" dirty="0"/>
              <a:t>When you have a valid excuse for not being able to physically dance, you must write an observation.  You may be given questions or topics to write about.  This must be dated and turned in at the end of class. You will still receive deductions on your participation grade, but you will learn the concepts needed for any movement learned from class. </a:t>
            </a:r>
          </a:p>
          <a:p>
            <a:endParaRPr lang="en-US" dirty="0"/>
          </a:p>
        </p:txBody>
      </p:sp>
      <p:sp>
        <p:nvSpPr>
          <p:cNvPr id="5" name="Title 1">
            <a:extLst>
              <a:ext uri="{FF2B5EF4-FFF2-40B4-BE49-F238E27FC236}">
                <a16:creationId xmlns:a16="http://schemas.microsoft.com/office/drawing/2014/main" id="{46BFE4FD-2331-4ED2-81EF-23639BC07DDA}"/>
              </a:ext>
            </a:extLst>
          </p:cNvPr>
          <p:cNvSpPr txBox="1">
            <a:spLocks/>
          </p:cNvSpPr>
          <p:nvPr/>
        </p:nvSpPr>
        <p:spPr>
          <a:xfrm>
            <a:off x="913774" y="3296326"/>
            <a:ext cx="10364451" cy="62513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2800" dirty="0"/>
            </a:br>
            <a:r>
              <a:rPr lang="en-US" u="sng" dirty="0"/>
              <a:t>student/dancer observations</a:t>
            </a:r>
            <a:br>
              <a:rPr lang="en-US" sz="2800" dirty="0"/>
            </a:br>
            <a:endParaRPr lang="en-US" sz="2800" dirty="0"/>
          </a:p>
        </p:txBody>
      </p:sp>
    </p:spTree>
    <p:extLst>
      <p:ext uri="{BB962C8B-B14F-4D97-AF65-F5344CB8AC3E}">
        <p14:creationId xmlns:p14="http://schemas.microsoft.com/office/powerpoint/2010/main" val="470055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22790EC5-ACA7-4536-8066-B60199F3C6DF}"/>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5F86BEAF-FD24-4827-AD37-6785EBC9C2A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21CB8282-44AF-40D0-A7E2-03734788DC49}"/>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ounded Rectangle 8">
            <a:extLst>
              <a:ext uri="{FF2B5EF4-FFF2-40B4-BE49-F238E27FC236}">
                <a16:creationId xmlns:a16="http://schemas.microsoft.com/office/drawing/2014/main" id="{D77CF7D5-36A3-4ED3-AE46-77E42D2AA7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038226" y="819150"/>
            <a:ext cx="10037605" cy="4972049"/>
          </a:xfrm>
          <a:prstGeom prst="roundRect">
            <a:avLst>
              <a:gd name="adj" fmla="val 4333"/>
            </a:avLst>
          </a:prstGeom>
          <a:solidFill>
            <a:schemeClr val="bg1">
              <a:alpha val="75000"/>
            </a:schemeClr>
          </a:solidFill>
          <a:ln w="82550">
            <a:solidFill>
              <a:srgbClr val="EAEAEA"/>
            </a:solidFill>
          </a:ln>
          <a:scene3d>
            <a:camera prst="orthographicFront"/>
            <a:lightRig rig="threePt" dir="t"/>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A719A95E-2F7B-4F00-958D-6F28D1EB4479}"/>
              </a:ext>
            </a:extLst>
          </p:cNvPr>
          <p:cNvSpPr>
            <a:spLocks noGrp="1"/>
          </p:cNvSpPr>
          <p:nvPr>
            <p:ph type="title"/>
          </p:nvPr>
        </p:nvSpPr>
        <p:spPr>
          <a:xfrm>
            <a:off x="2323482" y="101607"/>
            <a:ext cx="9499092" cy="758162"/>
          </a:xfrm>
        </p:spPr>
        <p:txBody>
          <a:bodyPr vert="horz" lIns="91440" tIns="45720" rIns="91440" bIns="45720" rtlCol="0" anchor="ctr">
            <a:normAutofit/>
          </a:bodyPr>
          <a:lstStyle/>
          <a:p>
            <a:r>
              <a:rPr lang="en-US" u="sng" dirty="0">
                <a:solidFill>
                  <a:schemeClr val="bg1"/>
                </a:solidFill>
              </a:rPr>
              <a:t>PLEASE FOLLOW THESE Entering Procedures</a:t>
            </a:r>
          </a:p>
        </p:txBody>
      </p:sp>
      <p:sp>
        <p:nvSpPr>
          <p:cNvPr id="3" name="Content Placeholder 2">
            <a:extLst>
              <a:ext uri="{FF2B5EF4-FFF2-40B4-BE49-F238E27FC236}">
                <a16:creationId xmlns:a16="http://schemas.microsoft.com/office/drawing/2014/main" id="{BAA65CD0-039B-461A-BBEA-3CD81224E3CB}"/>
              </a:ext>
            </a:extLst>
          </p:cNvPr>
          <p:cNvSpPr>
            <a:spLocks noGrp="1"/>
          </p:cNvSpPr>
          <p:nvPr>
            <p:ph sz="quarter" idx="13"/>
          </p:nvPr>
        </p:nvSpPr>
        <p:spPr>
          <a:xfrm>
            <a:off x="1383682" y="1107440"/>
            <a:ext cx="9346692" cy="4764998"/>
          </a:xfrm>
        </p:spPr>
        <p:txBody>
          <a:bodyPr vert="horz" lIns="91440" tIns="45720" rIns="91440" bIns="45720" rtlCol="0" anchor="t">
            <a:normAutofit fontScale="92500" lnSpcReduction="10000"/>
          </a:bodyPr>
          <a:lstStyle/>
          <a:p>
            <a:r>
              <a:rPr lang="en-US" sz="2200" i="1" dirty="0"/>
              <a:t>Come into the classroom </a:t>
            </a:r>
            <a:r>
              <a:rPr lang="en-US" sz="2200" b="1" i="1" u="sng" dirty="0"/>
              <a:t>QUIETLY</a:t>
            </a:r>
            <a:r>
              <a:rPr lang="en-US" sz="2200" i="1" dirty="0"/>
              <a:t>, and take off your shoes </a:t>
            </a:r>
            <a:r>
              <a:rPr lang="en-US" sz="2200" b="1" dirty="0"/>
              <a:t> </a:t>
            </a:r>
            <a:endParaRPr lang="en-US" sz="2200" dirty="0"/>
          </a:p>
          <a:p>
            <a:pPr lvl="0"/>
            <a:r>
              <a:rPr lang="en-US" sz="2200" dirty="0"/>
              <a:t>Place all belongings in your lockers including, your </a:t>
            </a:r>
            <a:r>
              <a:rPr lang="en-US" sz="2200" b="1" dirty="0"/>
              <a:t>book bags, jewelry, </a:t>
            </a:r>
            <a:r>
              <a:rPr lang="en-US" sz="2200" b="1" u="sng" dirty="0"/>
              <a:t>cell phones </a:t>
            </a:r>
            <a:r>
              <a:rPr lang="en-US" sz="2200" b="1" dirty="0"/>
              <a:t>and personal belongings.</a:t>
            </a:r>
            <a:endParaRPr lang="en-US" sz="2200" dirty="0"/>
          </a:p>
          <a:p>
            <a:pPr lvl="0"/>
            <a:r>
              <a:rPr lang="en-US" sz="2200" dirty="0"/>
              <a:t>Check the Active-Panel for bell-work if there is any assignments; take out your folders/binders to write in; </a:t>
            </a:r>
            <a:r>
              <a:rPr lang="en-US" sz="2200" b="1" u="sng" dirty="0"/>
              <a:t>if not</a:t>
            </a:r>
            <a:r>
              <a:rPr lang="en-US" sz="2200" dirty="0"/>
              <a:t>, go get changed and get ready to dance.</a:t>
            </a:r>
          </a:p>
          <a:p>
            <a:pPr lvl="0"/>
            <a:r>
              <a:rPr lang="en-US" sz="2200" dirty="0"/>
              <a:t>Dress out and change in the dressing rooms (Take with you </a:t>
            </a:r>
            <a:r>
              <a:rPr lang="en-US" sz="2200" b="1" u="sng" dirty="0"/>
              <a:t>ONLY</a:t>
            </a:r>
            <a:r>
              <a:rPr lang="en-US" sz="2200" dirty="0"/>
              <a:t> your dance clothes to change, leave your book bags and shoes in the classroom area and in your lockers)</a:t>
            </a:r>
          </a:p>
          <a:p>
            <a:pPr lvl="0"/>
            <a:r>
              <a:rPr lang="en-US" sz="2200" dirty="0"/>
              <a:t>When you are dressed, come onto the dance floor to </a:t>
            </a:r>
            <a:r>
              <a:rPr lang="en-US" sz="2200" b="1" u="sng" dirty="0"/>
              <a:t>your assigned barre area</a:t>
            </a:r>
            <a:r>
              <a:rPr lang="en-US" sz="2200" dirty="0"/>
              <a:t> (or sit in a circle) and wait </a:t>
            </a:r>
            <a:r>
              <a:rPr lang="en-US" sz="2200" b="1" u="sng" dirty="0"/>
              <a:t>quietly</a:t>
            </a:r>
            <a:r>
              <a:rPr lang="en-US" sz="2200" dirty="0"/>
              <a:t> for the rest of the class and </a:t>
            </a:r>
            <a:r>
              <a:rPr lang="en-US" sz="2200" b="1" u="sng" dirty="0"/>
              <a:t>warm-up and stretch</a:t>
            </a:r>
            <a:r>
              <a:rPr lang="en-US" sz="2200" dirty="0"/>
              <a:t> on your own.</a:t>
            </a:r>
          </a:p>
          <a:p>
            <a:pPr lvl="1"/>
            <a:endParaRPr lang="en-US" sz="1600" dirty="0">
              <a:solidFill>
                <a:srgbClr val="FFFFFF"/>
              </a:solidFill>
            </a:endParaRPr>
          </a:p>
        </p:txBody>
      </p:sp>
    </p:spTree>
    <p:extLst>
      <p:ext uri="{BB962C8B-B14F-4D97-AF65-F5344CB8AC3E}">
        <p14:creationId xmlns:p14="http://schemas.microsoft.com/office/powerpoint/2010/main" val="4230105633"/>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A961C-04A9-44EB-9706-03207937621C}"/>
              </a:ext>
            </a:extLst>
          </p:cNvPr>
          <p:cNvSpPr>
            <a:spLocks noGrp="1"/>
          </p:cNvSpPr>
          <p:nvPr>
            <p:ph type="title"/>
          </p:nvPr>
        </p:nvSpPr>
        <p:spPr>
          <a:xfrm>
            <a:off x="913774" y="238191"/>
            <a:ext cx="10364451" cy="684301"/>
          </a:xfrm>
        </p:spPr>
        <p:txBody>
          <a:bodyPr>
            <a:normAutofit/>
          </a:bodyPr>
          <a:lstStyle/>
          <a:p>
            <a:r>
              <a:rPr lang="en-US" sz="3200" u="sng" dirty="0"/>
              <a:t>Other Signals &amp; Procedures</a:t>
            </a:r>
          </a:p>
        </p:txBody>
      </p:sp>
      <p:sp>
        <p:nvSpPr>
          <p:cNvPr id="3" name="Content Placeholder 2">
            <a:extLst>
              <a:ext uri="{FF2B5EF4-FFF2-40B4-BE49-F238E27FC236}">
                <a16:creationId xmlns:a16="http://schemas.microsoft.com/office/drawing/2014/main" id="{0FA864D4-8E5E-4E9E-A6D1-E66404A6642C}"/>
              </a:ext>
            </a:extLst>
          </p:cNvPr>
          <p:cNvSpPr>
            <a:spLocks noGrp="1"/>
          </p:cNvSpPr>
          <p:nvPr>
            <p:ph sz="quarter" idx="13"/>
          </p:nvPr>
        </p:nvSpPr>
        <p:spPr>
          <a:xfrm>
            <a:off x="1213540" y="807646"/>
            <a:ext cx="4499798" cy="2867696"/>
          </a:xfrm>
        </p:spPr>
        <p:txBody>
          <a:bodyPr>
            <a:normAutofit fontScale="92500"/>
          </a:bodyPr>
          <a:lstStyle/>
          <a:p>
            <a:pPr marL="0" indent="0">
              <a:buNone/>
            </a:pPr>
            <a:r>
              <a:rPr lang="en-US" sz="1700" b="1" u="sng" dirty="0"/>
              <a:t>Quiet Signals</a:t>
            </a:r>
            <a:endParaRPr lang="en-US" sz="1700" u="sng" dirty="0"/>
          </a:p>
          <a:p>
            <a:pPr lvl="0"/>
            <a:r>
              <a:rPr lang="en-US" sz="1700" dirty="0"/>
              <a:t>If you hear me talking, you are quiet. </a:t>
            </a:r>
          </a:p>
          <a:p>
            <a:pPr lvl="0"/>
            <a:r>
              <a:rPr lang="en-US" sz="1700" dirty="0"/>
              <a:t>I’ll Say, Clap once if you can hear me…</a:t>
            </a:r>
            <a:r>
              <a:rPr lang="en-US" sz="1700" dirty="0" err="1"/>
              <a:t>etc</a:t>
            </a:r>
            <a:endParaRPr lang="en-US" sz="1700" dirty="0"/>
          </a:p>
          <a:p>
            <a:pPr lvl="0"/>
            <a:r>
              <a:rPr lang="en-US" sz="1700" dirty="0"/>
              <a:t>If you see my hand go up, you are quiet. </a:t>
            </a:r>
          </a:p>
          <a:p>
            <a:pPr lvl="0"/>
            <a:r>
              <a:rPr lang="en-US" sz="1700" dirty="0"/>
              <a:t>If you hear me clap, you repeat, and you are quiet. </a:t>
            </a:r>
          </a:p>
          <a:p>
            <a:pPr lvl="0"/>
            <a:r>
              <a:rPr lang="en-US" sz="1700" dirty="0"/>
              <a:t>If someone else is talking, you are quiet. </a:t>
            </a:r>
          </a:p>
          <a:p>
            <a:endParaRPr lang="en-US" dirty="0"/>
          </a:p>
        </p:txBody>
      </p:sp>
      <p:sp>
        <p:nvSpPr>
          <p:cNvPr id="4" name="Content Placeholder 3">
            <a:extLst>
              <a:ext uri="{FF2B5EF4-FFF2-40B4-BE49-F238E27FC236}">
                <a16:creationId xmlns:a16="http://schemas.microsoft.com/office/drawing/2014/main" id="{D41E64D9-72CD-440D-950D-17F1BDECD77D}"/>
              </a:ext>
            </a:extLst>
          </p:cNvPr>
          <p:cNvSpPr>
            <a:spLocks noGrp="1"/>
          </p:cNvSpPr>
          <p:nvPr>
            <p:ph sz="quarter" idx="14"/>
          </p:nvPr>
        </p:nvSpPr>
        <p:spPr>
          <a:xfrm>
            <a:off x="5977991" y="922493"/>
            <a:ext cx="5105400" cy="2387150"/>
          </a:xfrm>
        </p:spPr>
        <p:txBody>
          <a:bodyPr>
            <a:normAutofit/>
          </a:bodyPr>
          <a:lstStyle/>
          <a:p>
            <a:pPr marL="0" indent="0">
              <a:buNone/>
            </a:pPr>
            <a:r>
              <a:rPr lang="en-US" sz="1600" b="1" u="sng" dirty="0"/>
              <a:t>Begin Class/Attendance Procedures</a:t>
            </a:r>
            <a:endParaRPr lang="en-US" sz="1600" u="sng" dirty="0"/>
          </a:p>
          <a:p>
            <a:pPr lvl="0"/>
            <a:r>
              <a:rPr lang="en-US" sz="1600" dirty="0"/>
              <a:t>Sit in your assigned barre area or rows.  I will inform you or put on the mirrors which row is in front.  After you are in the front, the following week, you move to the back, and we rotate this way or when asked to rotate by the teacher.</a:t>
            </a:r>
          </a:p>
          <a:p>
            <a:endParaRPr lang="en-US" dirty="0"/>
          </a:p>
        </p:txBody>
      </p:sp>
      <p:sp>
        <p:nvSpPr>
          <p:cNvPr id="5" name="Content Placeholder 2">
            <a:extLst>
              <a:ext uri="{FF2B5EF4-FFF2-40B4-BE49-F238E27FC236}">
                <a16:creationId xmlns:a16="http://schemas.microsoft.com/office/drawing/2014/main" id="{B54A6962-ADED-431D-BF7E-10C68DF0DB94}"/>
              </a:ext>
            </a:extLst>
          </p:cNvPr>
          <p:cNvSpPr txBox="1">
            <a:spLocks/>
          </p:cNvSpPr>
          <p:nvPr/>
        </p:nvSpPr>
        <p:spPr>
          <a:xfrm>
            <a:off x="1132260" y="3675342"/>
            <a:ext cx="4920582" cy="305069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en-US" sz="2300" b="1" u="sng" dirty="0"/>
              <a:t>Exiting Procedures </a:t>
            </a:r>
          </a:p>
          <a:p>
            <a:pPr lvl="0"/>
            <a:r>
              <a:rPr lang="en-US" sz="2300" dirty="0"/>
              <a:t>Follow the teacher for </a:t>
            </a:r>
            <a:r>
              <a:rPr lang="en-US" sz="2300" dirty="0" err="1"/>
              <a:t>Réverénce</a:t>
            </a:r>
            <a:r>
              <a:rPr lang="en-US" sz="2300" dirty="0"/>
              <a:t> (showing respect, appreciation, and thanks to your teacher and classmates or audience).</a:t>
            </a:r>
          </a:p>
          <a:p>
            <a:pPr lvl="0"/>
            <a:r>
              <a:rPr lang="en-US" sz="2300" dirty="0"/>
              <a:t>Clap and personally thank your teacher. </a:t>
            </a:r>
          </a:p>
          <a:p>
            <a:pPr lvl="0"/>
            <a:r>
              <a:rPr lang="en-US" sz="2300" dirty="0"/>
              <a:t>Make sure the room is clean and any materials you used are put away. </a:t>
            </a:r>
          </a:p>
          <a:p>
            <a:pPr lvl="0"/>
            <a:r>
              <a:rPr lang="en-US" sz="2300" dirty="0"/>
              <a:t>Gather all of your belongings and get changed back in the dressing rooms or rest rooms</a:t>
            </a:r>
          </a:p>
          <a:p>
            <a:endParaRPr lang="en-US" dirty="0"/>
          </a:p>
        </p:txBody>
      </p:sp>
      <p:sp>
        <p:nvSpPr>
          <p:cNvPr id="6" name="Content Placeholder 3">
            <a:extLst>
              <a:ext uri="{FF2B5EF4-FFF2-40B4-BE49-F238E27FC236}">
                <a16:creationId xmlns:a16="http://schemas.microsoft.com/office/drawing/2014/main" id="{75344A92-A531-462D-B0AA-65DE00D69FC8}"/>
              </a:ext>
            </a:extLst>
          </p:cNvPr>
          <p:cNvSpPr txBox="1">
            <a:spLocks/>
          </p:cNvSpPr>
          <p:nvPr/>
        </p:nvSpPr>
        <p:spPr>
          <a:xfrm>
            <a:off x="6052842" y="3675342"/>
            <a:ext cx="5483704" cy="2882112"/>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en-US" sz="6400" b="1" u="sng" dirty="0"/>
              <a:t>Campus Transitions/Evacuation procedures</a:t>
            </a:r>
            <a:r>
              <a:rPr lang="en-US" sz="6400" b="1" dirty="0"/>
              <a:t> </a:t>
            </a:r>
            <a:endParaRPr lang="en-US" sz="6400" dirty="0"/>
          </a:p>
          <a:p>
            <a:pPr lvl="0"/>
            <a:r>
              <a:rPr lang="en-US" sz="6400" dirty="0"/>
              <a:t>Put only your shoes on.  Make sure they are completely on (the backs, tied laces, etc.)</a:t>
            </a:r>
          </a:p>
          <a:p>
            <a:pPr lvl="0"/>
            <a:r>
              <a:rPr lang="en-US" sz="6400" dirty="0"/>
              <a:t>Leave all other belongings in the classroom including your cell phone (you may take a purse or wallet if you have one)</a:t>
            </a:r>
          </a:p>
          <a:p>
            <a:pPr lvl="0"/>
            <a:r>
              <a:rPr lang="en-US" sz="6400" dirty="0"/>
              <a:t>Line up in a single file line </a:t>
            </a:r>
            <a:r>
              <a:rPr lang="en-US" sz="6400" b="1" u="sng" dirty="0"/>
              <a:t>quietly</a:t>
            </a:r>
            <a:r>
              <a:rPr lang="en-US" sz="6400" dirty="0"/>
              <a:t> against the west lockers. </a:t>
            </a:r>
          </a:p>
          <a:p>
            <a:pPr lvl="0"/>
            <a:r>
              <a:rPr lang="en-US" sz="6400" dirty="0"/>
              <a:t>Listen for further directions. </a:t>
            </a:r>
          </a:p>
          <a:p>
            <a:endParaRPr lang="en-US" dirty="0"/>
          </a:p>
        </p:txBody>
      </p:sp>
    </p:spTree>
    <p:extLst>
      <p:ext uri="{BB962C8B-B14F-4D97-AF65-F5344CB8AC3E}">
        <p14:creationId xmlns:p14="http://schemas.microsoft.com/office/powerpoint/2010/main" val="3801208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22790EC5-ACA7-4536-8066-B60199F3C6DF}"/>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5F86BEAF-FD24-4827-AD37-6785EBC9C2A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21CB8282-44AF-40D0-A7E2-03734788DC49}"/>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ounded Rectangle 8">
            <a:extLst>
              <a:ext uri="{FF2B5EF4-FFF2-40B4-BE49-F238E27FC236}">
                <a16:creationId xmlns:a16="http://schemas.microsoft.com/office/drawing/2014/main" id="{D77CF7D5-36A3-4ED3-AE46-77E42D2AA7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038226" y="819150"/>
            <a:ext cx="10037605" cy="4972049"/>
          </a:xfrm>
          <a:prstGeom prst="roundRect">
            <a:avLst>
              <a:gd name="adj" fmla="val 4333"/>
            </a:avLst>
          </a:prstGeom>
          <a:solidFill>
            <a:schemeClr val="bg1">
              <a:alpha val="75000"/>
            </a:schemeClr>
          </a:solidFill>
          <a:ln w="82550">
            <a:solidFill>
              <a:srgbClr val="EAEAEA"/>
            </a:solidFill>
          </a:ln>
          <a:scene3d>
            <a:camera prst="orthographicFront"/>
            <a:lightRig rig="threePt" dir="t"/>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A719A95E-2F7B-4F00-958D-6F28D1EB4479}"/>
              </a:ext>
            </a:extLst>
          </p:cNvPr>
          <p:cNvSpPr>
            <a:spLocks noGrp="1"/>
          </p:cNvSpPr>
          <p:nvPr>
            <p:ph type="title"/>
          </p:nvPr>
        </p:nvSpPr>
        <p:spPr>
          <a:xfrm>
            <a:off x="1307482" y="141273"/>
            <a:ext cx="9499092" cy="605049"/>
          </a:xfrm>
        </p:spPr>
        <p:txBody>
          <a:bodyPr vert="horz" lIns="91440" tIns="45720" rIns="91440" bIns="45720" rtlCol="0" anchor="ctr">
            <a:normAutofit/>
          </a:bodyPr>
          <a:lstStyle/>
          <a:p>
            <a:r>
              <a:rPr lang="en-US" u="sng" dirty="0">
                <a:solidFill>
                  <a:schemeClr val="bg1"/>
                </a:solidFill>
              </a:rPr>
              <a:t>Daily Schedule for VPA Students</a:t>
            </a:r>
            <a:endParaRPr lang="en-US" dirty="0">
              <a:solidFill>
                <a:schemeClr val="bg1"/>
              </a:solidFill>
            </a:endParaRPr>
          </a:p>
        </p:txBody>
      </p:sp>
      <p:sp>
        <p:nvSpPr>
          <p:cNvPr id="3" name="Content Placeholder 2">
            <a:extLst>
              <a:ext uri="{FF2B5EF4-FFF2-40B4-BE49-F238E27FC236}">
                <a16:creationId xmlns:a16="http://schemas.microsoft.com/office/drawing/2014/main" id="{BAA65CD0-039B-461A-BBEA-3CD81224E3CB}"/>
              </a:ext>
            </a:extLst>
          </p:cNvPr>
          <p:cNvSpPr>
            <a:spLocks noGrp="1"/>
          </p:cNvSpPr>
          <p:nvPr>
            <p:ph sz="quarter" idx="13"/>
          </p:nvPr>
        </p:nvSpPr>
        <p:spPr>
          <a:xfrm>
            <a:off x="1383682" y="994564"/>
            <a:ext cx="9346692" cy="4868869"/>
          </a:xfrm>
        </p:spPr>
        <p:txBody>
          <a:bodyPr vert="horz" lIns="91440" tIns="45720" rIns="91440" bIns="45720" rtlCol="0" anchor="t">
            <a:noAutofit/>
          </a:bodyPr>
          <a:lstStyle/>
          <a:p>
            <a:pPr marL="0" indent="0">
              <a:buNone/>
            </a:pPr>
            <a:r>
              <a:rPr lang="en-US" sz="1600" b="1" i="1" u="sng" dirty="0"/>
              <a:t>Mon, Wednesday and Thurs </a:t>
            </a:r>
          </a:p>
          <a:p>
            <a:r>
              <a:rPr lang="en-US" sz="1400" b="1" i="1" dirty="0"/>
              <a:t>Ballet Technique </a:t>
            </a:r>
            <a:r>
              <a:rPr lang="en-US" sz="1400" dirty="0"/>
              <a:t>under </a:t>
            </a:r>
            <a:r>
              <a:rPr lang="en-US" sz="1400" b="1" dirty="0"/>
              <a:t>the ABT National Training Curriculum</a:t>
            </a:r>
            <a:r>
              <a:rPr lang="en-US" sz="1400" dirty="0"/>
              <a:t> and Floor-Barre under the </a:t>
            </a:r>
            <a:r>
              <a:rPr lang="en-US" sz="1400" b="1" dirty="0"/>
              <a:t>Zena </a:t>
            </a:r>
            <a:r>
              <a:rPr lang="en-US" sz="1400" b="1" dirty="0" err="1"/>
              <a:t>Rommett</a:t>
            </a:r>
            <a:r>
              <a:rPr lang="en-US" sz="1400" b="1" dirty="0"/>
              <a:t> Floor-Barre™ </a:t>
            </a:r>
            <a:r>
              <a:rPr lang="en-US" sz="1400" dirty="0"/>
              <a:t>OR work on the Rehearsal process.</a:t>
            </a:r>
            <a:r>
              <a:rPr lang="en-US" sz="1400" b="1" dirty="0"/>
              <a:t> </a:t>
            </a:r>
          </a:p>
          <a:p>
            <a:r>
              <a:rPr lang="en-US" sz="1400" i="1" dirty="0"/>
              <a:t>This may vary depending on how hard you are working throughout the week.</a:t>
            </a:r>
            <a:endParaRPr lang="en-US" sz="1400" dirty="0"/>
          </a:p>
          <a:p>
            <a:r>
              <a:rPr lang="en-US" sz="1400" dirty="0"/>
              <a:t>Wear black leotard, pink or skin colored tights, ballet shoes, hair in bun or high ponytail, ballet skirt is permitted, </a:t>
            </a:r>
            <a:r>
              <a:rPr lang="en-US" sz="1400" b="1" dirty="0"/>
              <a:t>no jewelry. </a:t>
            </a:r>
            <a:r>
              <a:rPr lang="en-US" sz="1400" dirty="0"/>
              <a:t>(Boys wear black dance pants or shorts and black or white t-shirt, with black ballet shoes or bare feet, no socks. Unless specified)</a:t>
            </a:r>
          </a:p>
          <a:p>
            <a:pPr marL="0" indent="0">
              <a:buNone/>
            </a:pPr>
            <a:r>
              <a:rPr lang="en-US" sz="1600" b="1" i="1" u="sng" dirty="0"/>
              <a:t>Tuesday and Friday</a:t>
            </a:r>
          </a:p>
          <a:p>
            <a:r>
              <a:rPr lang="en-US" sz="1400" i="1" dirty="0"/>
              <a:t>Modern/</a:t>
            </a:r>
            <a:r>
              <a:rPr lang="en-US" sz="1400" b="1" i="1" dirty="0"/>
              <a:t>Horton</a:t>
            </a:r>
            <a:r>
              <a:rPr lang="en-US" sz="1400" i="1" dirty="0"/>
              <a:t>/Contemporary/ Jazz/ Choreography/ Composition</a:t>
            </a:r>
          </a:p>
          <a:p>
            <a:r>
              <a:rPr lang="en-US" sz="1400" i="1" dirty="0"/>
              <a:t> </a:t>
            </a:r>
            <a:r>
              <a:rPr lang="en-US" sz="1400" dirty="0"/>
              <a:t>(We may do dance history, or another form of dance related to the unit we are doing at the time)</a:t>
            </a:r>
          </a:p>
          <a:p>
            <a:r>
              <a:rPr lang="en-US" sz="1400" dirty="0"/>
              <a:t>You may put your black pants over your leotard and tights.  You may be barefoot  for Modern or wear jazz shoes For Jazz Class.  (Boys wear black pants or shorts and may be barefoot or wear black jazz or ballet shoes occasionally if preferred.)  </a:t>
            </a:r>
          </a:p>
          <a:p>
            <a:pPr algn="ctr"/>
            <a:r>
              <a:rPr lang="en-US" sz="1400" b="1" dirty="0"/>
              <a:t>NO JEWELRY,</a:t>
            </a:r>
            <a:r>
              <a:rPr lang="en-US" sz="1400" dirty="0"/>
              <a:t> </a:t>
            </a:r>
            <a:r>
              <a:rPr lang="en-US" sz="1400" b="1" dirty="0"/>
              <a:t>NO GUM WHATSOEVER</a:t>
            </a:r>
            <a:r>
              <a:rPr lang="en-US" sz="1400" dirty="0"/>
              <a:t>. Your hair must be up and out of your face</a:t>
            </a:r>
          </a:p>
        </p:txBody>
      </p:sp>
    </p:spTree>
    <p:extLst>
      <p:ext uri="{BB962C8B-B14F-4D97-AF65-F5344CB8AC3E}">
        <p14:creationId xmlns:p14="http://schemas.microsoft.com/office/powerpoint/2010/main" val="2925739881"/>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22790EC5-ACA7-4536-8066-B60199F3C6DF}"/>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5F86BEAF-FD24-4827-AD37-6785EBC9C2A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21CB8282-44AF-40D0-A7E2-03734788DC49}"/>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ounded Rectangle 8">
            <a:extLst>
              <a:ext uri="{FF2B5EF4-FFF2-40B4-BE49-F238E27FC236}">
                <a16:creationId xmlns:a16="http://schemas.microsoft.com/office/drawing/2014/main" id="{D77CF7D5-36A3-4ED3-AE46-77E42D2AA7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038226" y="819150"/>
            <a:ext cx="10037605" cy="4972049"/>
          </a:xfrm>
          <a:prstGeom prst="roundRect">
            <a:avLst>
              <a:gd name="adj" fmla="val 4333"/>
            </a:avLst>
          </a:prstGeom>
          <a:solidFill>
            <a:schemeClr val="bg1">
              <a:alpha val="75000"/>
            </a:schemeClr>
          </a:solidFill>
          <a:ln w="82550">
            <a:solidFill>
              <a:srgbClr val="EAEAEA"/>
            </a:solidFill>
          </a:ln>
          <a:scene3d>
            <a:camera prst="orthographicFront"/>
            <a:lightRig rig="threePt" dir="t"/>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A719A95E-2F7B-4F00-958D-6F28D1EB4479}"/>
              </a:ext>
            </a:extLst>
          </p:cNvPr>
          <p:cNvSpPr>
            <a:spLocks noGrp="1"/>
          </p:cNvSpPr>
          <p:nvPr>
            <p:ph type="title"/>
          </p:nvPr>
        </p:nvSpPr>
        <p:spPr>
          <a:xfrm>
            <a:off x="1805322" y="141867"/>
            <a:ext cx="9499092" cy="605049"/>
          </a:xfrm>
        </p:spPr>
        <p:txBody>
          <a:bodyPr vert="horz" lIns="91440" tIns="45720" rIns="91440" bIns="45720" rtlCol="0" anchor="ctr">
            <a:normAutofit/>
          </a:bodyPr>
          <a:lstStyle/>
          <a:p>
            <a:r>
              <a:rPr lang="en-US" u="sng" dirty="0">
                <a:solidFill>
                  <a:schemeClr val="bg1"/>
                </a:solidFill>
              </a:rPr>
              <a:t>Daily Schedule for Encore Students</a:t>
            </a:r>
            <a:endParaRPr lang="en-US" dirty="0">
              <a:solidFill>
                <a:schemeClr val="bg1"/>
              </a:solidFill>
            </a:endParaRPr>
          </a:p>
        </p:txBody>
      </p:sp>
      <p:sp>
        <p:nvSpPr>
          <p:cNvPr id="3" name="Content Placeholder 2">
            <a:extLst>
              <a:ext uri="{FF2B5EF4-FFF2-40B4-BE49-F238E27FC236}">
                <a16:creationId xmlns:a16="http://schemas.microsoft.com/office/drawing/2014/main" id="{BAA65CD0-039B-461A-BBEA-3CD81224E3CB}"/>
              </a:ext>
            </a:extLst>
          </p:cNvPr>
          <p:cNvSpPr>
            <a:spLocks noGrp="1"/>
          </p:cNvSpPr>
          <p:nvPr>
            <p:ph sz="quarter" idx="13"/>
          </p:nvPr>
        </p:nvSpPr>
        <p:spPr>
          <a:xfrm>
            <a:off x="1383682" y="994564"/>
            <a:ext cx="9346692" cy="4868869"/>
          </a:xfrm>
        </p:spPr>
        <p:txBody>
          <a:bodyPr vert="horz" lIns="91440" tIns="45720" rIns="91440" bIns="45720" rtlCol="0" anchor="t">
            <a:noAutofit/>
          </a:bodyPr>
          <a:lstStyle/>
          <a:p>
            <a:pPr marL="0" indent="0">
              <a:buNone/>
            </a:pPr>
            <a:r>
              <a:rPr lang="en-US" sz="1600" b="1" i="1" u="sng" dirty="0"/>
              <a:t>Mon, Wednesday and Thurs </a:t>
            </a:r>
          </a:p>
          <a:p>
            <a:r>
              <a:rPr lang="en-US" sz="1400" b="1" i="1" dirty="0"/>
              <a:t>Ballet Technique </a:t>
            </a:r>
            <a:r>
              <a:rPr lang="en-US" sz="1400" dirty="0"/>
              <a:t>under </a:t>
            </a:r>
            <a:r>
              <a:rPr lang="en-US" sz="1400" b="1" dirty="0"/>
              <a:t>the ABT National Training Curriculum</a:t>
            </a:r>
            <a:r>
              <a:rPr lang="en-US" sz="1400" dirty="0"/>
              <a:t> and Floor-Barre under the </a:t>
            </a:r>
            <a:r>
              <a:rPr lang="en-US" sz="1400" b="1" dirty="0"/>
              <a:t>Zena </a:t>
            </a:r>
            <a:r>
              <a:rPr lang="en-US" sz="1400" b="1" dirty="0" err="1"/>
              <a:t>Rommett</a:t>
            </a:r>
            <a:r>
              <a:rPr lang="en-US" sz="1400" b="1" dirty="0"/>
              <a:t> Floor-Barre™ </a:t>
            </a:r>
            <a:r>
              <a:rPr lang="en-US" sz="1400" dirty="0"/>
              <a:t>OR work on the Rehearsal process.</a:t>
            </a:r>
            <a:r>
              <a:rPr lang="en-US" sz="1400" b="1" dirty="0"/>
              <a:t> </a:t>
            </a:r>
          </a:p>
          <a:p>
            <a:r>
              <a:rPr lang="en-US" sz="1400" i="1" dirty="0"/>
              <a:t>This may vary depending on how hard you are working throughout the week.</a:t>
            </a:r>
            <a:endParaRPr lang="en-US" sz="1400" dirty="0"/>
          </a:p>
          <a:p>
            <a:r>
              <a:rPr lang="en-US" sz="1400" dirty="0"/>
              <a:t>Wear black leotard, pink or skin colored tights, ballet shoes, hair in bun or high ponytail, ballet skirt is permitted, </a:t>
            </a:r>
            <a:r>
              <a:rPr lang="en-US" sz="1400" b="1" dirty="0"/>
              <a:t>no jewelry. </a:t>
            </a:r>
            <a:r>
              <a:rPr lang="en-US" sz="1400" dirty="0"/>
              <a:t>(Boys wear black dance pants or shorts and black or white t-shirt, with black ballet shoes or bare feet, no socks. Unless specified)</a:t>
            </a:r>
          </a:p>
          <a:p>
            <a:pPr marL="0" indent="0">
              <a:buNone/>
            </a:pPr>
            <a:r>
              <a:rPr lang="en-US" sz="1600" b="1" i="1" u="sng" dirty="0"/>
              <a:t>Tuesday and Friday</a:t>
            </a:r>
          </a:p>
          <a:p>
            <a:r>
              <a:rPr lang="en-US" sz="1400" i="1" dirty="0"/>
              <a:t>Modern/</a:t>
            </a:r>
            <a:r>
              <a:rPr lang="en-US" sz="1400" b="1" i="1" dirty="0"/>
              <a:t>Horton</a:t>
            </a:r>
            <a:r>
              <a:rPr lang="en-US" sz="1400" i="1" dirty="0"/>
              <a:t>/Contemporary/ Jazz/ Choreography/ Composition</a:t>
            </a:r>
          </a:p>
          <a:p>
            <a:r>
              <a:rPr lang="en-US" sz="1400" i="1" dirty="0"/>
              <a:t> </a:t>
            </a:r>
            <a:r>
              <a:rPr lang="en-US" sz="1400" dirty="0"/>
              <a:t>(We may do dance history, or another form of dance related to the unit we are doing at the time)</a:t>
            </a:r>
          </a:p>
          <a:p>
            <a:r>
              <a:rPr lang="en-US" sz="1400" dirty="0"/>
              <a:t>You may put your black pants over your leotard and tights.  You may be barefoot for Modern or wear jazz shoes For Jazz Class.  (Boys wear black pants or shorts and may be barefoot or wear black jazz or ballet shoes occasionally if preferred.)  </a:t>
            </a:r>
          </a:p>
          <a:p>
            <a:pPr algn="ctr"/>
            <a:r>
              <a:rPr lang="en-US" sz="1400" b="1" dirty="0"/>
              <a:t>NO JEWELRY,</a:t>
            </a:r>
            <a:r>
              <a:rPr lang="en-US" sz="1400" dirty="0"/>
              <a:t> </a:t>
            </a:r>
            <a:r>
              <a:rPr lang="en-US" sz="1400" b="1" dirty="0"/>
              <a:t>NO GUM WHATSOEVER</a:t>
            </a:r>
            <a:r>
              <a:rPr lang="en-US" sz="1400" dirty="0"/>
              <a:t>. Your hair must be up and out of your face</a:t>
            </a:r>
          </a:p>
        </p:txBody>
      </p:sp>
    </p:spTree>
    <p:extLst>
      <p:ext uri="{BB962C8B-B14F-4D97-AF65-F5344CB8AC3E}">
        <p14:creationId xmlns:p14="http://schemas.microsoft.com/office/powerpoint/2010/main" val="2772129245"/>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A961C-04A9-44EB-9706-03207937621C}"/>
              </a:ext>
            </a:extLst>
          </p:cNvPr>
          <p:cNvSpPr>
            <a:spLocks noGrp="1"/>
          </p:cNvSpPr>
          <p:nvPr>
            <p:ph type="title"/>
          </p:nvPr>
        </p:nvSpPr>
        <p:spPr>
          <a:xfrm>
            <a:off x="913774" y="238191"/>
            <a:ext cx="10364451" cy="596791"/>
          </a:xfrm>
        </p:spPr>
        <p:txBody>
          <a:bodyPr>
            <a:normAutofit/>
          </a:bodyPr>
          <a:lstStyle/>
          <a:p>
            <a:r>
              <a:rPr lang="en-US" sz="3200" u="sng" dirty="0"/>
              <a:t>Grading System </a:t>
            </a:r>
          </a:p>
        </p:txBody>
      </p:sp>
      <p:sp>
        <p:nvSpPr>
          <p:cNvPr id="3" name="Content Placeholder 2">
            <a:extLst>
              <a:ext uri="{FF2B5EF4-FFF2-40B4-BE49-F238E27FC236}">
                <a16:creationId xmlns:a16="http://schemas.microsoft.com/office/drawing/2014/main" id="{0FA864D4-8E5E-4E9E-A6D1-E66404A6642C}"/>
              </a:ext>
            </a:extLst>
          </p:cNvPr>
          <p:cNvSpPr>
            <a:spLocks noGrp="1"/>
          </p:cNvSpPr>
          <p:nvPr>
            <p:ph sz="quarter" idx="13"/>
          </p:nvPr>
        </p:nvSpPr>
        <p:spPr>
          <a:xfrm>
            <a:off x="1132259" y="746704"/>
            <a:ext cx="4845731" cy="3764354"/>
          </a:xfrm>
        </p:spPr>
        <p:txBody>
          <a:bodyPr>
            <a:normAutofit fontScale="85000" lnSpcReduction="10000"/>
          </a:bodyPr>
          <a:lstStyle/>
          <a:p>
            <a:pPr marL="0" indent="0">
              <a:buNone/>
            </a:pPr>
            <a:r>
              <a:rPr lang="en-US" sz="2100" b="1" u="sng" dirty="0"/>
              <a:t>Dancers (are):</a:t>
            </a:r>
          </a:p>
          <a:p>
            <a:r>
              <a:rPr lang="en-US" sz="1900" dirty="0"/>
              <a:t>graded on Participation Daily  (-5 Pts per day)</a:t>
            </a:r>
          </a:p>
          <a:p>
            <a:r>
              <a:rPr lang="en-US" sz="1900" dirty="0"/>
              <a:t>Graded also on work effort &amp; attitude</a:t>
            </a:r>
          </a:p>
          <a:p>
            <a:r>
              <a:rPr lang="en-US" sz="1900" dirty="0"/>
              <a:t>excused from participating from class </a:t>
            </a:r>
            <a:r>
              <a:rPr lang="en-US" sz="1900" b="1" dirty="0"/>
              <a:t>ONLY with a written excuse from a doctor</a:t>
            </a:r>
            <a:r>
              <a:rPr lang="en-US" sz="1900" dirty="0"/>
              <a:t> </a:t>
            </a:r>
          </a:p>
          <a:p>
            <a:r>
              <a:rPr lang="en-US" sz="1900" dirty="0"/>
              <a:t>A parent note </a:t>
            </a:r>
            <a:r>
              <a:rPr lang="en-US" sz="1900" b="1" dirty="0"/>
              <a:t>does not</a:t>
            </a:r>
            <a:r>
              <a:rPr lang="en-US" sz="1900" dirty="0"/>
              <a:t> excuse you from dressing out. </a:t>
            </a:r>
          </a:p>
          <a:p>
            <a:r>
              <a:rPr lang="en-US" i="1" dirty="0"/>
              <a:t>grade is affected by each unapproved non-participation.</a:t>
            </a:r>
            <a:r>
              <a:rPr lang="en-US" dirty="0"/>
              <a:t>  </a:t>
            </a:r>
            <a:r>
              <a:rPr lang="en-US" i="1" dirty="0"/>
              <a:t>This includes Proper Dance Attire and you are to Participate.</a:t>
            </a:r>
            <a:endParaRPr lang="en-US" sz="1900" dirty="0"/>
          </a:p>
          <a:p>
            <a:endParaRPr lang="en-US" dirty="0"/>
          </a:p>
        </p:txBody>
      </p:sp>
      <p:sp>
        <p:nvSpPr>
          <p:cNvPr id="4" name="Content Placeholder 3">
            <a:extLst>
              <a:ext uri="{FF2B5EF4-FFF2-40B4-BE49-F238E27FC236}">
                <a16:creationId xmlns:a16="http://schemas.microsoft.com/office/drawing/2014/main" id="{D41E64D9-72CD-440D-950D-17F1BDECD77D}"/>
              </a:ext>
            </a:extLst>
          </p:cNvPr>
          <p:cNvSpPr>
            <a:spLocks noGrp="1"/>
          </p:cNvSpPr>
          <p:nvPr>
            <p:ph sz="quarter" idx="14"/>
          </p:nvPr>
        </p:nvSpPr>
        <p:spPr>
          <a:xfrm>
            <a:off x="5977990" y="717329"/>
            <a:ext cx="5105400" cy="3772056"/>
          </a:xfrm>
        </p:spPr>
        <p:txBody>
          <a:bodyPr>
            <a:normAutofit lnSpcReduction="10000"/>
          </a:bodyPr>
          <a:lstStyle/>
          <a:p>
            <a:pPr marL="0" indent="0">
              <a:buNone/>
            </a:pPr>
            <a:r>
              <a:rPr lang="en-US" sz="1800" b="1" u="sng" dirty="0"/>
              <a:t>Dancers:</a:t>
            </a:r>
            <a:r>
              <a:rPr lang="en-US" sz="1900" dirty="0"/>
              <a:t> </a:t>
            </a:r>
          </a:p>
          <a:p>
            <a:r>
              <a:rPr lang="en-US" sz="1700" dirty="0"/>
              <a:t>must have Attendance, that’s why it’s called </a:t>
            </a:r>
            <a:r>
              <a:rPr lang="en-US" sz="1700" i="1" dirty="0"/>
              <a:t>attend dance</a:t>
            </a:r>
            <a:r>
              <a:rPr lang="en-US" sz="1700" dirty="0"/>
              <a:t> in order to learn.</a:t>
            </a:r>
          </a:p>
          <a:p>
            <a:r>
              <a:rPr lang="en-US" sz="1700" dirty="0"/>
              <a:t> Students will be deducted 5 points from their attendance grade for every </a:t>
            </a:r>
            <a:r>
              <a:rPr lang="en-US" sz="1700" u="sng" dirty="0"/>
              <a:t>UNEXCUSED ABSENCE.</a:t>
            </a:r>
          </a:p>
          <a:p>
            <a:r>
              <a:rPr lang="en-US" sz="1700" dirty="0"/>
              <a:t>Only documented excused absences will be taken into consideration</a:t>
            </a:r>
          </a:p>
          <a:p>
            <a:r>
              <a:rPr lang="en-US" sz="1700" dirty="0"/>
              <a:t>If you are absent, it is your job to find out what you missed and if there is anything that you need to make up.</a:t>
            </a:r>
            <a:endParaRPr lang="en-US" sz="1700" u="sng" dirty="0"/>
          </a:p>
        </p:txBody>
      </p:sp>
      <p:sp>
        <p:nvSpPr>
          <p:cNvPr id="5" name="Content Placeholder 2">
            <a:extLst>
              <a:ext uri="{FF2B5EF4-FFF2-40B4-BE49-F238E27FC236}">
                <a16:creationId xmlns:a16="http://schemas.microsoft.com/office/drawing/2014/main" id="{B54A6962-ADED-431D-BF7E-10C68DF0DB94}"/>
              </a:ext>
            </a:extLst>
          </p:cNvPr>
          <p:cNvSpPr txBox="1">
            <a:spLocks/>
          </p:cNvSpPr>
          <p:nvPr/>
        </p:nvSpPr>
        <p:spPr>
          <a:xfrm>
            <a:off x="1017469" y="4920792"/>
            <a:ext cx="10547550" cy="193360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lvl="0"/>
            <a:r>
              <a:rPr lang="en-US" sz="1800" dirty="0"/>
              <a:t>Each dancer will keep a journal, for taking notes and storing handouts.  You are allowed to take them home to study.   </a:t>
            </a:r>
          </a:p>
          <a:p>
            <a:pPr lvl="0"/>
            <a:r>
              <a:rPr lang="en-US" sz="1800" dirty="0"/>
              <a:t>In addition to these sections, there are quizzes, tests, projects, group work, and papers.  There is usually 1-2 of each per grading period. </a:t>
            </a:r>
          </a:p>
          <a:p>
            <a:pPr lvl="0"/>
            <a:r>
              <a:rPr lang="en-US" sz="1800" dirty="0"/>
              <a:t>Students are also graded on their rehearsals and performances.        (50 pts each)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endParaRPr kumimoji="0" lang="en-US" sz="2000" b="0" i="0" u="none" strike="noStrike" kern="1200" cap="all" spc="0" normalizeH="0" baseline="0" noProof="0" dirty="0">
              <a:ln>
                <a:noFill/>
              </a:ln>
              <a:solidFill>
                <a:prstClr val="black"/>
              </a:solidFill>
              <a:effectLst/>
              <a:uLnTx/>
              <a:uFillTx/>
              <a:latin typeface="Tw Cen MT" panose="020B0602020104020603"/>
              <a:ea typeface="+mn-ea"/>
              <a:cs typeface="+mn-cs"/>
            </a:endParaRPr>
          </a:p>
        </p:txBody>
      </p:sp>
      <p:sp>
        <p:nvSpPr>
          <p:cNvPr id="7" name="Title 1">
            <a:extLst>
              <a:ext uri="{FF2B5EF4-FFF2-40B4-BE49-F238E27FC236}">
                <a16:creationId xmlns:a16="http://schemas.microsoft.com/office/drawing/2014/main" id="{D3FAC936-92EB-4985-8D0A-4B3086661106}"/>
              </a:ext>
            </a:extLst>
          </p:cNvPr>
          <p:cNvSpPr txBox="1">
            <a:spLocks/>
          </p:cNvSpPr>
          <p:nvPr/>
        </p:nvSpPr>
        <p:spPr>
          <a:xfrm>
            <a:off x="600929" y="4430482"/>
            <a:ext cx="10364451" cy="59679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3200" u="sng" dirty="0"/>
              <a:t>Other areas of grading</a:t>
            </a:r>
          </a:p>
        </p:txBody>
      </p:sp>
    </p:spTree>
    <p:extLst>
      <p:ext uri="{BB962C8B-B14F-4D97-AF65-F5344CB8AC3E}">
        <p14:creationId xmlns:p14="http://schemas.microsoft.com/office/powerpoint/2010/main" val="3986937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22790EC5-ACA7-4536-8066-B60199F3C6DF}"/>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5F86BEAF-FD24-4827-AD37-6785EBC9C2A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21CB8282-44AF-40D0-A7E2-03734788DC49}"/>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ounded Rectangle 8">
            <a:extLst>
              <a:ext uri="{FF2B5EF4-FFF2-40B4-BE49-F238E27FC236}">
                <a16:creationId xmlns:a16="http://schemas.microsoft.com/office/drawing/2014/main" id="{D77CF7D5-36A3-4ED3-AE46-77E42D2AA7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038226" y="819150"/>
            <a:ext cx="10037605" cy="4972049"/>
          </a:xfrm>
          <a:prstGeom prst="roundRect">
            <a:avLst>
              <a:gd name="adj" fmla="val 4333"/>
            </a:avLst>
          </a:prstGeom>
          <a:solidFill>
            <a:schemeClr val="bg1">
              <a:alpha val="75000"/>
            </a:schemeClr>
          </a:solidFill>
          <a:ln w="82550">
            <a:solidFill>
              <a:srgbClr val="EAEAEA"/>
            </a:solidFill>
          </a:ln>
          <a:scene3d>
            <a:camera prst="orthographicFront"/>
            <a:lightRig rig="threePt" dir="t"/>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A719A95E-2F7B-4F00-958D-6F28D1EB4479}"/>
              </a:ext>
            </a:extLst>
          </p:cNvPr>
          <p:cNvSpPr>
            <a:spLocks noGrp="1"/>
          </p:cNvSpPr>
          <p:nvPr>
            <p:ph type="title"/>
          </p:nvPr>
        </p:nvSpPr>
        <p:spPr>
          <a:xfrm>
            <a:off x="1307482" y="117246"/>
            <a:ext cx="10122518" cy="584658"/>
          </a:xfrm>
        </p:spPr>
        <p:txBody>
          <a:bodyPr vert="horz" lIns="91440" tIns="45720" rIns="91440" bIns="45720" rtlCol="0" anchor="ctr">
            <a:noAutofit/>
          </a:bodyPr>
          <a:lstStyle/>
          <a:p>
            <a:r>
              <a:rPr lang="en-US" u="sng" dirty="0">
                <a:highlight>
                  <a:srgbClr val="000000"/>
                </a:highlight>
              </a:rPr>
              <a:t>Consequences for Inappropriate Behavior</a:t>
            </a:r>
          </a:p>
        </p:txBody>
      </p:sp>
      <p:sp>
        <p:nvSpPr>
          <p:cNvPr id="3" name="Content Placeholder 2">
            <a:extLst>
              <a:ext uri="{FF2B5EF4-FFF2-40B4-BE49-F238E27FC236}">
                <a16:creationId xmlns:a16="http://schemas.microsoft.com/office/drawing/2014/main" id="{BAA65CD0-039B-461A-BBEA-3CD81224E3CB}"/>
              </a:ext>
            </a:extLst>
          </p:cNvPr>
          <p:cNvSpPr>
            <a:spLocks noGrp="1"/>
          </p:cNvSpPr>
          <p:nvPr>
            <p:ph sz="quarter" idx="13"/>
          </p:nvPr>
        </p:nvSpPr>
        <p:spPr>
          <a:xfrm>
            <a:off x="1573190" y="1438908"/>
            <a:ext cx="9045619" cy="3732532"/>
          </a:xfrm>
        </p:spPr>
        <p:txBody>
          <a:bodyPr vert="horz" lIns="91440" tIns="45720" rIns="91440" bIns="45720" rtlCol="0" anchor="t">
            <a:noAutofit/>
          </a:bodyPr>
          <a:lstStyle/>
          <a:p>
            <a:pPr lvl="0"/>
            <a:r>
              <a:rPr lang="en-US" dirty="0"/>
              <a:t>After the first infraction, the student will receive a warning.  </a:t>
            </a:r>
            <a:r>
              <a:rPr lang="en-US" b="1" dirty="0"/>
              <a:t>This is your Warning!!!! DON’T DO IT PERIOD! IN Class and on campus!</a:t>
            </a:r>
            <a:endParaRPr lang="en-US" dirty="0"/>
          </a:p>
          <a:p>
            <a:pPr lvl="0"/>
            <a:r>
              <a:rPr lang="en-US" dirty="0"/>
              <a:t>After the 2</a:t>
            </a:r>
            <a:r>
              <a:rPr lang="en-US" baseline="30000" dirty="0"/>
              <a:t>nd</a:t>
            </a:r>
            <a:r>
              <a:rPr lang="en-US" dirty="0"/>
              <a:t> infraction, the parent will be contacted by the teacher via phone, or email/letter of concerns after the dancer has </a:t>
            </a:r>
            <a:r>
              <a:rPr lang="en-US" b="1" u="sng" dirty="0"/>
              <a:t>refocused,</a:t>
            </a:r>
            <a:r>
              <a:rPr lang="en-US" b="1" dirty="0"/>
              <a:t> along with a written SIRS!</a:t>
            </a:r>
            <a:endParaRPr lang="en-US" dirty="0"/>
          </a:p>
          <a:p>
            <a:pPr lvl="0"/>
            <a:r>
              <a:rPr lang="en-US" dirty="0"/>
              <a:t>After the 3</a:t>
            </a:r>
            <a:r>
              <a:rPr lang="en-US" baseline="30000" dirty="0"/>
              <a:t>rd</a:t>
            </a:r>
            <a:r>
              <a:rPr lang="en-US" dirty="0"/>
              <a:t> infraction, a referral will be written </a:t>
            </a:r>
            <a:r>
              <a:rPr lang="en-US" b="1" dirty="0"/>
              <a:t>along with a written SIRS </a:t>
            </a:r>
            <a:r>
              <a:rPr lang="en-US" dirty="0"/>
              <a:t>and the dancer will have an administrator oversee the consequences for the infraction. (This may or will result in the removal of you from dance pieces and/or the </a:t>
            </a:r>
            <a:r>
              <a:rPr lang="en-US" dirty="0" err="1"/>
              <a:t>Vpa</a:t>
            </a:r>
            <a:r>
              <a:rPr lang="en-US" dirty="0"/>
              <a:t> concerts.)</a:t>
            </a:r>
          </a:p>
        </p:txBody>
      </p:sp>
    </p:spTree>
    <p:extLst>
      <p:ext uri="{BB962C8B-B14F-4D97-AF65-F5344CB8AC3E}">
        <p14:creationId xmlns:p14="http://schemas.microsoft.com/office/powerpoint/2010/main" val="271149038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22790EC5-ACA7-4536-8066-B60199F3C6DF}"/>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5F86BEAF-FD24-4827-AD37-6785EBC9C2A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21CB8282-44AF-40D0-A7E2-03734788DC49}"/>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ounded Rectangle 8">
            <a:extLst>
              <a:ext uri="{FF2B5EF4-FFF2-40B4-BE49-F238E27FC236}">
                <a16:creationId xmlns:a16="http://schemas.microsoft.com/office/drawing/2014/main" id="{D77CF7D5-36A3-4ED3-AE46-77E42D2AA7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038226" y="819150"/>
            <a:ext cx="10037605" cy="4972049"/>
          </a:xfrm>
          <a:prstGeom prst="roundRect">
            <a:avLst>
              <a:gd name="adj" fmla="val 4333"/>
            </a:avLst>
          </a:prstGeom>
          <a:solidFill>
            <a:schemeClr val="bg1">
              <a:alpha val="75000"/>
            </a:schemeClr>
          </a:solidFill>
          <a:ln w="82550">
            <a:solidFill>
              <a:srgbClr val="EAEAEA"/>
            </a:solidFill>
          </a:ln>
          <a:scene3d>
            <a:camera prst="orthographicFront"/>
            <a:lightRig rig="threePt" dir="t"/>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A719A95E-2F7B-4F00-958D-6F28D1EB4479}"/>
              </a:ext>
            </a:extLst>
          </p:cNvPr>
          <p:cNvSpPr>
            <a:spLocks noGrp="1"/>
          </p:cNvSpPr>
          <p:nvPr>
            <p:ph type="title"/>
          </p:nvPr>
        </p:nvSpPr>
        <p:spPr>
          <a:xfrm>
            <a:off x="1576739" y="117246"/>
            <a:ext cx="9499092" cy="584658"/>
          </a:xfrm>
        </p:spPr>
        <p:txBody>
          <a:bodyPr vert="horz" lIns="91440" tIns="45720" rIns="91440" bIns="45720" rtlCol="0" anchor="ctr">
            <a:noAutofit/>
          </a:bodyPr>
          <a:lstStyle/>
          <a:p>
            <a:r>
              <a:rPr lang="en-US" u="sng" dirty="0">
                <a:solidFill>
                  <a:schemeClr val="bg1"/>
                </a:solidFill>
              </a:rPr>
              <a:t>What to Place on the Note Card!</a:t>
            </a:r>
            <a:endParaRPr lang="en-US" dirty="0">
              <a:solidFill>
                <a:schemeClr val="bg1"/>
              </a:solidFill>
            </a:endParaRPr>
          </a:p>
        </p:txBody>
      </p:sp>
      <p:sp>
        <p:nvSpPr>
          <p:cNvPr id="3" name="Content Placeholder 2">
            <a:extLst>
              <a:ext uri="{FF2B5EF4-FFF2-40B4-BE49-F238E27FC236}">
                <a16:creationId xmlns:a16="http://schemas.microsoft.com/office/drawing/2014/main" id="{BAA65CD0-039B-461A-BBEA-3CD81224E3CB}"/>
              </a:ext>
            </a:extLst>
          </p:cNvPr>
          <p:cNvSpPr>
            <a:spLocks noGrp="1"/>
          </p:cNvSpPr>
          <p:nvPr>
            <p:ph sz="quarter" idx="13"/>
          </p:nvPr>
        </p:nvSpPr>
        <p:spPr>
          <a:xfrm>
            <a:off x="1672831" y="944880"/>
            <a:ext cx="8361294" cy="4785629"/>
          </a:xfrm>
        </p:spPr>
        <p:txBody>
          <a:bodyPr vert="horz" lIns="91440" tIns="45720" rIns="91440" bIns="45720" rtlCol="0" anchor="t">
            <a:noAutofit/>
          </a:bodyPr>
          <a:lstStyle/>
          <a:p>
            <a:pPr lvl="1"/>
            <a:r>
              <a:rPr lang="en-US" sz="1500" dirty="0"/>
              <a:t>Name/ N#:				</a:t>
            </a:r>
          </a:p>
          <a:p>
            <a:pPr lvl="1"/>
            <a:r>
              <a:rPr lang="en-US" sz="1500" dirty="0"/>
              <a:t>Parents’ Names:</a:t>
            </a:r>
          </a:p>
          <a:p>
            <a:pPr lvl="1"/>
            <a:r>
              <a:rPr lang="en-US" sz="1500" dirty="0"/>
              <a:t>Home phone #:</a:t>
            </a:r>
          </a:p>
          <a:p>
            <a:pPr lvl="1"/>
            <a:r>
              <a:rPr lang="en-US" sz="1500" dirty="0"/>
              <a:t>Any cell #’s or other ways to reach the dancers or your parents:</a:t>
            </a:r>
          </a:p>
          <a:p>
            <a:pPr lvl="1"/>
            <a:r>
              <a:rPr lang="en-US" sz="1500" dirty="0"/>
              <a:t>Address: (Where you live with parents or guardian)</a:t>
            </a:r>
          </a:p>
          <a:p>
            <a:pPr lvl="1"/>
            <a:r>
              <a:rPr lang="en-US" sz="1500" dirty="0"/>
              <a:t>1</a:t>
            </a:r>
            <a:r>
              <a:rPr lang="en-US" sz="1500" baseline="30000" dirty="0"/>
              <a:t>st</a:t>
            </a:r>
            <a:r>
              <a:rPr lang="en-US" sz="1500" dirty="0"/>
              <a:t> Period Teacher/Team:</a:t>
            </a:r>
          </a:p>
          <a:p>
            <a:pPr lvl="1"/>
            <a:r>
              <a:rPr lang="en-US" sz="1500" dirty="0"/>
              <a:t>Summer Training (How Long?):</a:t>
            </a:r>
          </a:p>
          <a:p>
            <a:pPr lvl="1"/>
            <a:r>
              <a:rPr lang="en-US" sz="1500" dirty="0"/>
              <a:t>Write down one thing you learned from any training or from this summer?:</a:t>
            </a:r>
          </a:p>
          <a:p>
            <a:pPr lvl="1"/>
            <a:r>
              <a:rPr lang="en-US" sz="1500" dirty="0"/>
              <a:t>Any other info I should know, ex: injuries:</a:t>
            </a:r>
          </a:p>
          <a:p>
            <a:pPr marL="457200" lvl="1" indent="0">
              <a:buNone/>
            </a:pPr>
            <a:endParaRPr lang="en-US" sz="1500" dirty="0"/>
          </a:p>
          <a:p>
            <a:r>
              <a:rPr lang="en-US" sz="1500" u="sng" dirty="0"/>
              <a:t>On the Back:</a:t>
            </a:r>
          </a:p>
          <a:p>
            <a:pPr marL="0" indent="0">
              <a:buNone/>
            </a:pPr>
            <a:r>
              <a:rPr lang="en-US" sz="1500" dirty="0"/>
              <a:t>Write down three goals that you have for yourself as a student/dancer for this year, and what steps you think you need to take to get there.  If you do not know of the goals now, try to think of what your goals might be in a few weeks.</a:t>
            </a:r>
            <a:endParaRPr lang="en-US" sz="1500" dirty="0">
              <a:solidFill>
                <a:srgbClr val="FFFFFF"/>
              </a:solidFill>
            </a:endParaRPr>
          </a:p>
        </p:txBody>
      </p:sp>
    </p:spTree>
    <p:extLst>
      <p:ext uri="{BB962C8B-B14F-4D97-AF65-F5344CB8AC3E}">
        <p14:creationId xmlns:p14="http://schemas.microsoft.com/office/powerpoint/2010/main" val="3655715502"/>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22790EC5-ACA7-4536-8066-B60199F3C6DF}"/>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5F86BEAF-FD24-4827-AD37-6785EBC9C2A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21CB8282-44AF-40D0-A7E2-03734788DC49}"/>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ounded Rectangle 8">
            <a:extLst>
              <a:ext uri="{FF2B5EF4-FFF2-40B4-BE49-F238E27FC236}">
                <a16:creationId xmlns:a16="http://schemas.microsoft.com/office/drawing/2014/main" id="{D77CF7D5-36A3-4ED3-AE46-77E42D2AA7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038226" y="819150"/>
            <a:ext cx="10037605" cy="4972049"/>
          </a:xfrm>
          <a:prstGeom prst="roundRect">
            <a:avLst>
              <a:gd name="adj" fmla="val 4333"/>
            </a:avLst>
          </a:prstGeom>
          <a:solidFill>
            <a:schemeClr val="bg1">
              <a:alpha val="75000"/>
            </a:schemeClr>
          </a:solidFill>
          <a:ln w="82550">
            <a:solidFill>
              <a:srgbClr val="EAEAEA"/>
            </a:solidFill>
          </a:ln>
          <a:scene3d>
            <a:camera prst="orthographicFront"/>
            <a:lightRig rig="threePt" dir="t"/>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A719A95E-2F7B-4F00-958D-6F28D1EB4479}"/>
              </a:ext>
            </a:extLst>
          </p:cNvPr>
          <p:cNvSpPr>
            <a:spLocks noGrp="1"/>
          </p:cNvSpPr>
          <p:nvPr>
            <p:ph type="title"/>
          </p:nvPr>
        </p:nvSpPr>
        <p:spPr>
          <a:xfrm>
            <a:off x="1327802" y="117246"/>
            <a:ext cx="10122518" cy="584658"/>
          </a:xfrm>
        </p:spPr>
        <p:txBody>
          <a:bodyPr vert="horz" lIns="91440" tIns="45720" rIns="91440" bIns="45720" rtlCol="0" anchor="ctr">
            <a:noAutofit/>
          </a:bodyPr>
          <a:lstStyle/>
          <a:p>
            <a:r>
              <a:rPr lang="en-US" u="sng" dirty="0">
                <a:highlight>
                  <a:srgbClr val="000000"/>
                </a:highlight>
              </a:rPr>
              <a:t>Consequences for Inappropriate Behavior</a:t>
            </a:r>
          </a:p>
        </p:txBody>
      </p:sp>
      <p:sp>
        <p:nvSpPr>
          <p:cNvPr id="3" name="Content Placeholder 2">
            <a:extLst>
              <a:ext uri="{FF2B5EF4-FFF2-40B4-BE49-F238E27FC236}">
                <a16:creationId xmlns:a16="http://schemas.microsoft.com/office/drawing/2014/main" id="{BAA65CD0-039B-461A-BBEA-3CD81224E3CB}"/>
              </a:ext>
            </a:extLst>
          </p:cNvPr>
          <p:cNvSpPr>
            <a:spLocks noGrp="1"/>
          </p:cNvSpPr>
          <p:nvPr>
            <p:ph sz="quarter" idx="13"/>
          </p:nvPr>
        </p:nvSpPr>
        <p:spPr>
          <a:xfrm>
            <a:off x="1534218" y="1302181"/>
            <a:ext cx="9045619" cy="4005986"/>
          </a:xfrm>
        </p:spPr>
        <p:txBody>
          <a:bodyPr vert="horz" lIns="91440" tIns="45720" rIns="91440" bIns="45720" rtlCol="0" anchor="t">
            <a:noAutofit/>
          </a:bodyPr>
          <a:lstStyle/>
          <a:p>
            <a:pPr lvl="0"/>
            <a:r>
              <a:rPr lang="en-US" dirty="0"/>
              <a:t>After the 4</a:t>
            </a:r>
            <a:r>
              <a:rPr lang="en-US" baseline="30000" dirty="0"/>
              <a:t>th</a:t>
            </a:r>
            <a:r>
              <a:rPr lang="en-US" dirty="0"/>
              <a:t> infraction, there will be another written referral </a:t>
            </a:r>
            <a:r>
              <a:rPr lang="en-US" b="1" dirty="0"/>
              <a:t>along with a written sir</a:t>
            </a:r>
            <a:r>
              <a:rPr lang="en-US" dirty="0"/>
              <a:t> and the student will again be addressed by an administration. . (This results in the removal of the VPA Dance Concerts and on probation of the </a:t>
            </a:r>
            <a:r>
              <a:rPr lang="en-US" dirty="0" err="1"/>
              <a:t>vpa</a:t>
            </a:r>
            <a:r>
              <a:rPr lang="en-US" dirty="0"/>
              <a:t> program.)</a:t>
            </a:r>
          </a:p>
          <a:p>
            <a:pPr lvl="0"/>
            <a:r>
              <a:rPr lang="en-US" dirty="0"/>
              <a:t>After </a:t>
            </a:r>
            <a:r>
              <a:rPr lang="en-US" b="1" dirty="0"/>
              <a:t>5</a:t>
            </a:r>
            <a:r>
              <a:rPr lang="en-US" dirty="0"/>
              <a:t> infractions of the guidelines, if a student does not comply with my expectations of behavior </a:t>
            </a:r>
            <a:r>
              <a:rPr lang="en-US" b="1" i="1" u="sng" dirty="0"/>
              <a:t>IN &amp; OUT</a:t>
            </a:r>
            <a:r>
              <a:rPr lang="en-US" dirty="0"/>
              <a:t> of my class, (</a:t>
            </a:r>
            <a:r>
              <a:rPr lang="en-US" u="sng" dirty="0"/>
              <a:t>including ISR, OSS or other written SIRS or Referrals by other teachers</a:t>
            </a:r>
            <a:r>
              <a:rPr lang="en-US" dirty="0"/>
              <a:t>), they will not be a part of the Dance Program.  I will only have students that show me why they deserve to be a part of this program based on their attitude and their actions. </a:t>
            </a:r>
          </a:p>
        </p:txBody>
      </p:sp>
    </p:spTree>
    <p:extLst>
      <p:ext uri="{BB962C8B-B14F-4D97-AF65-F5344CB8AC3E}">
        <p14:creationId xmlns:p14="http://schemas.microsoft.com/office/powerpoint/2010/main" val="164835675"/>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A961C-04A9-44EB-9706-03207937621C}"/>
              </a:ext>
            </a:extLst>
          </p:cNvPr>
          <p:cNvSpPr>
            <a:spLocks noGrp="1"/>
          </p:cNvSpPr>
          <p:nvPr>
            <p:ph type="title"/>
          </p:nvPr>
        </p:nvSpPr>
        <p:spPr>
          <a:xfrm>
            <a:off x="1307183" y="482031"/>
            <a:ext cx="10364451" cy="596791"/>
          </a:xfrm>
        </p:spPr>
        <p:txBody>
          <a:bodyPr>
            <a:normAutofit/>
          </a:bodyPr>
          <a:lstStyle/>
          <a:p>
            <a:r>
              <a:rPr lang="en-US" u="sng" dirty="0"/>
              <a:t>Enrichment Fees/Incentives Reward</a:t>
            </a:r>
          </a:p>
        </p:txBody>
      </p:sp>
      <p:sp>
        <p:nvSpPr>
          <p:cNvPr id="3" name="Content Placeholder 2">
            <a:extLst>
              <a:ext uri="{FF2B5EF4-FFF2-40B4-BE49-F238E27FC236}">
                <a16:creationId xmlns:a16="http://schemas.microsoft.com/office/drawing/2014/main" id="{0FA864D4-8E5E-4E9E-A6D1-E66404A6642C}"/>
              </a:ext>
            </a:extLst>
          </p:cNvPr>
          <p:cNvSpPr>
            <a:spLocks noGrp="1"/>
          </p:cNvSpPr>
          <p:nvPr>
            <p:ph sz="quarter" idx="13"/>
          </p:nvPr>
        </p:nvSpPr>
        <p:spPr>
          <a:xfrm>
            <a:off x="1132259" y="1305504"/>
            <a:ext cx="10714301" cy="2474016"/>
          </a:xfrm>
        </p:spPr>
        <p:txBody>
          <a:bodyPr>
            <a:normAutofit/>
          </a:bodyPr>
          <a:lstStyle/>
          <a:p>
            <a:pPr marL="0" indent="0">
              <a:buNone/>
            </a:pPr>
            <a:r>
              <a:rPr lang="en-US" sz="2400" u="sng" dirty="0"/>
              <a:t>Enrichment Fee</a:t>
            </a:r>
          </a:p>
          <a:p>
            <a:r>
              <a:rPr lang="en-US" b="1" dirty="0"/>
              <a:t>Each VPA Dance student will be responsible for a $30</a:t>
            </a:r>
            <a:r>
              <a:rPr lang="en-US" dirty="0"/>
              <a:t> </a:t>
            </a:r>
            <a:r>
              <a:rPr lang="en-US" b="1" dirty="0"/>
              <a:t>enrichment fee</a:t>
            </a:r>
            <a:r>
              <a:rPr lang="en-US" dirty="0"/>
              <a:t> </a:t>
            </a:r>
            <a:r>
              <a:rPr lang="en-US" b="1" dirty="0"/>
              <a:t>for the entire year</a:t>
            </a:r>
            <a:r>
              <a:rPr lang="en-US" dirty="0"/>
              <a:t>; which will go towards the production cost for the rental of the Booker High School VPA Theatre, costumes &amp; buses for field trips taken this year.  Please return this item to Mr. Batista no later than Friday, November 1st.</a:t>
            </a:r>
          </a:p>
          <a:p>
            <a:endParaRPr lang="en-US" dirty="0"/>
          </a:p>
        </p:txBody>
      </p:sp>
      <p:sp>
        <p:nvSpPr>
          <p:cNvPr id="4" name="Content Placeholder 3">
            <a:extLst>
              <a:ext uri="{FF2B5EF4-FFF2-40B4-BE49-F238E27FC236}">
                <a16:creationId xmlns:a16="http://schemas.microsoft.com/office/drawing/2014/main" id="{D41E64D9-72CD-440D-950D-17F1BDECD77D}"/>
              </a:ext>
            </a:extLst>
          </p:cNvPr>
          <p:cNvSpPr>
            <a:spLocks noGrp="1"/>
          </p:cNvSpPr>
          <p:nvPr>
            <p:ph sz="quarter" idx="14"/>
          </p:nvPr>
        </p:nvSpPr>
        <p:spPr>
          <a:xfrm>
            <a:off x="913774" y="3883585"/>
            <a:ext cx="10714301" cy="2578175"/>
          </a:xfrm>
        </p:spPr>
        <p:txBody>
          <a:bodyPr>
            <a:normAutofit/>
          </a:bodyPr>
          <a:lstStyle/>
          <a:p>
            <a:r>
              <a:rPr lang="en-US" sz="2400" u="sng" dirty="0"/>
              <a:t>Incentives/ Rewards</a:t>
            </a:r>
          </a:p>
          <a:p>
            <a:r>
              <a:rPr lang="en-US" dirty="0"/>
              <a:t>Performing is a </a:t>
            </a:r>
            <a:r>
              <a:rPr lang="en-US" b="1" dirty="0"/>
              <a:t>privilege</a:t>
            </a:r>
            <a:r>
              <a:rPr lang="en-US" dirty="0"/>
              <a:t>.  You will be </a:t>
            </a:r>
            <a:r>
              <a:rPr lang="en-US" b="1" i="1" u="sng" dirty="0"/>
              <a:t>auditioned and invited</a:t>
            </a:r>
            <a:r>
              <a:rPr lang="en-US" dirty="0"/>
              <a:t> to perform if you are doing the very best you can and putting forth 100% effort.  You may even be asked to do a solo, duet, trio, or quartet.  The students who I think can handle the extra pressure and show how much they want to be here, will be the ones who will get the extra chances.  </a:t>
            </a:r>
            <a:r>
              <a:rPr lang="en-US" b="1" u="sng" dirty="0"/>
              <a:t>Fieldtrips</a:t>
            </a:r>
            <a:r>
              <a:rPr lang="en-US" dirty="0"/>
              <a:t> and </a:t>
            </a:r>
            <a:r>
              <a:rPr lang="en-US" b="1" u="sng" dirty="0"/>
              <a:t>master classes </a:t>
            </a:r>
            <a:r>
              <a:rPr lang="en-US" dirty="0"/>
              <a:t>are also Included In Rewards</a:t>
            </a:r>
            <a:endParaRPr lang="en-US" sz="1700" u="sng" dirty="0"/>
          </a:p>
        </p:txBody>
      </p:sp>
    </p:spTree>
    <p:extLst>
      <p:ext uri="{BB962C8B-B14F-4D97-AF65-F5344CB8AC3E}">
        <p14:creationId xmlns:p14="http://schemas.microsoft.com/office/powerpoint/2010/main" val="181800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54A6962-ADED-431D-BF7E-10C68DF0DB94}"/>
              </a:ext>
            </a:extLst>
          </p:cNvPr>
          <p:cNvSpPr txBox="1">
            <a:spLocks/>
          </p:cNvSpPr>
          <p:nvPr/>
        </p:nvSpPr>
        <p:spPr>
          <a:xfrm>
            <a:off x="489149" y="1649271"/>
            <a:ext cx="11265971" cy="3125929"/>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lvl="0">
              <a:buClr>
                <a:prstClr val="black"/>
              </a:buClr>
            </a:pPr>
            <a:r>
              <a:rPr lang="en-US" dirty="0"/>
              <a:t>The date and time for the </a:t>
            </a:r>
            <a:r>
              <a:rPr lang="en-US" b="1" dirty="0"/>
              <a:t>Winter Concert is on </a:t>
            </a:r>
            <a:r>
              <a:rPr lang="en-US" b="1" i="1" dirty="0"/>
              <a:t>Saturday, Jan. 11</a:t>
            </a:r>
            <a:r>
              <a:rPr lang="en-US" b="1" i="1" baseline="30000" dirty="0"/>
              <a:t>th</a:t>
            </a:r>
            <a:r>
              <a:rPr lang="en-US" b="1" i="1" dirty="0"/>
              <a:t> at 7:00 pm</a:t>
            </a:r>
          </a:p>
          <a:p>
            <a:pPr lvl="0">
              <a:buClr>
                <a:prstClr val="black"/>
              </a:buClr>
            </a:pPr>
            <a:r>
              <a:rPr lang="en-US" dirty="0"/>
              <a:t>The date and time for the </a:t>
            </a:r>
            <a:r>
              <a:rPr lang="en-US" b="1" dirty="0"/>
              <a:t>Spring Concert</a:t>
            </a:r>
            <a:r>
              <a:rPr lang="en-US" b="1" i="1" dirty="0"/>
              <a:t> </a:t>
            </a:r>
            <a:r>
              <a:rPr lang="en-US" b="1" dirty="0"/>
              <a:t>is on </a:t>
            </a:r>
            <a:r>
              <a:rPr lang="en-US" b="1" i="1" dirty="0"/>
              <a:t>Saturday, May 16</a:t>
            </a:r>
            <a:r>
              <a:rPr lang="en-US" b="1" i="1" baseline="30000" dirty="0"/>
              <a:t>th</a:t>
            </a:r>
            <a:r>
              <a:rPr lang="en-US" b="1" i="1" dirty="0"/>
              <a:t> at 7:00 pm</a:t>
            </a:r>
          </a:p>
          <a:p>
            <a:pPr lvl="0">
              <a:buClr>
                <a:prstClr val="black"/>
              </a:buClr>
            </a:pPr>
            <a:r>
              <a:rPr lang="en-US" dirty="0"/>
              <a:t>Please plan for you to stay after-school some days during the weeks before the show until the latest 5:30 pm. </a:t>
            </a:r>
          </a:p>
          <a:p>
            <a:pPr lvl="0">
              <a:buClr>
                <a:prstClr val="black"/>
              </a:buClr>
            </a:pPr>
            <a:r>
              <a:rPr lang="en-US" dirty="0"/>
              <a:t>Start making transportation arrangements now. This year our concert will be held @ Booker High School and so it is very important that transportation arrangements are made.</a:t>
            </a:r>
            <a:endParaRPr kumimoji="0" lang="en-US" b="0" i="0" u="none" strike="noStrike" kern="1200" cap="all" spc="0" normalizeH="0" baseline="0" noProof="0" dirty="0">
              <a:ln>
                <a:noFill/>
              </a:ln>
              <a:solidFill>
                <a:prstClr val="black"/>
              </a:solidFill>
              <a:effectLst/>
              <a:uLnTx/>
              <a:uFillTx/>
              <a:latin typeface="Tw Cen MT" panose="020B0602020104020603"/>
              <a:ea typeface="+mn-ea"/>
              <a:cs typeface="+mn-cs"/>
            </a:endParaRPr>
          </a:p>
        </p:txBody>
      </p:sp>
      <p:sp>
        <p:nvSpPr>
          <p:cNvPr id="7" name="Title 1">
            <a:extLst>
              <a:ext uri="{FF2B5EF4-FFF2-40B4-BE49-F238E27FC236}">
                <a16:creationId xmlns:a16="http://schemas.microsoft.com/office/drawing/2014/main" id="{D3FAC936-92EB-4985-8D0A-4B3086661106}"/>
              </a:ext>
            </a:extLst>
          </p:cNvPr>
          <p:cNvSpPr txBox="1">
            <a:spLocks/>
          </p:cNvSpPr>
          <p:nvPr/>
        </p:nvSpPr>
        <p:spPr>
          <a:xfrm>
            <a:off x="885409" y="671282"/>
            <a:ext cx="10364451" cy="59679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i="0" u="sng" strike="noStrike" kern="1200" cap="all" spc="0" normalizeH="0" baseline="0" noProof="0" dirty="0">
                <a:ln>
                  <a:noFill/>
                </a:ln>
                <a:solidFill>
                  <a:prstClr val="black"/>
                </a:solidFill>
                <a:effectLst/>
                <a:uLnTx/>
                <a:uFillTx/>
                <a:latin typeface="Tw Cen MT" panose="020B0602020104020603"/>
                <a:ea typeface="+mj-ea"/>
                <a:cs typeface="+mj-cs"/>
              </a:rPr>
              <a:t>Performance Opportunity</a:t>
            </a:r>
          </a:p>
        </p:txBody>
      </p:sp>
      <p:pic>
        <p:nvPicPr>
          <p:cNvPr id="13" name="Picture 12">
            <a:extLst>
              <a:ext uri="{FF2B5EF4-FFF2-40B4-BE49-F238E27FC236}">
                <a16:creationId xmlns:a16="http://schemas.microsoft.com/office/drawing/2014/main" id="{D374FD53-E8B8-4BCC-B485-19DF3D974137}"/>
              </a:ext>
            </a:extLst>
          </p:cNvPr>
          <p:cNvPicPr/>
          <p:nvPr/>
        </p:nvPicPr>
        <p:blipFill>
          <a:blip r:embed="rId2"/>
          <a:stretch>
            <a:fillRect/>
          </a:stretch>
        </p:blipFill>
        <p:spPr>
          <a:xfrm>
            <a:off x="2104390" y="4429760"/>
            <a:ext cx="4398010" cy="2265680"/>
          </a:xfrm>
          <a:prstGeom prst="rect">
            <a:avLst/>
          </a:prstGeom>
        </p:spPr>
      </p:pic>
    </p:spTree>
    <p:extLst>
      <p:ext uri="{BB962C8B-B14F-4D97-AF65-F5344CB8AC3E}">
        <p14:creationId xmlns:p14="http://schemas.microsoft.com/office/powerpoint/2010/main" val="4045225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22790EC5-ACA7-4536-8066-B60199F3C6DF}"/>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5F86BEAF-FD24-4827-AD37-6785EBC9C2A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21CB8282-44AF-40D0-A7E2-03734788DC49}"/>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ounded Rectangle 8">
            <a:extLst>
              <a:ext uri="{FF2B5EF4-FFF2-40B4-BE49-F238E27FC236}">
                <a16:creationId xmlns:a16="http://schemas.microsoft.com/office/drawing/2014/main" id="{D77CF7D5-36A3-4ED3-AE46-77E42D2AA7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038226" y="819150"/>
            <a:ext cx="10037605" cy="4972049"/>
          </a:xfrm>
          <a:prstGeom prst="roundRect">
            <a:avLst>
              <a:gd name="adj" fmla="val 4333"/>
            </a:avLst>
          </a:prstGeom>
          <a:solidFill>
            <a:schemeClr val="bg1">
              <a:alpha val="75000"/>
            </a:schemeClr>
          </a:solidFill>
          <a:ln w="82550">
            <a:solidFill>
              <a:srgbClr val="EAEAEA"/>
            </a:solidFill>
          </a:ln>
          <a:scene3d>
            <a:camera prst="orthographicFront"/>
            <a:lightRig rig="threePt" dir="t"/>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A719A95E-2F7B-4F00-958D-6F28D1EB4479}"/>
              </a:ext>
            </a:extLst>
          </p:cNvPr>
          <p:cNvSpPr>
            <a:spLocks noGrp="1"/>
          </p:cNvSpPr>
          <p:nvPr>
            <p:ph type="title"/>
          </p:nvPr>
        </p:nvSpPr>
        <p:spPr>
          <a:xfrm>
            <a:off x="1307482" y="141273"/>
            <a:ext cx="9499092" cy="605049"/>
          </a:xfrm>
        </p:spPr>
        <p:txBody>
          <a:bodyPr vert="horz" lIns="91440" tIns="45720" rIns="91440" bIns="45720" rtlCol="0" anchor="ctr">
            <a:normAutofit/>
          </a:bodyPr>
          <a:lstStyle/>
          <a:p>
            <a:r>
              <a:rPr lang="en-US" sz="3000" u="sng" dirty="0">
                <a:solidFill>
                  <a:schemeClr val="bg1"/>
                </a:solidFill>
              </a:rPr>
              <a:t>My Contact Information</a:t>
            </a:r>
            <a:endParaRPr lang="en-US" sz="3000" dirty="0">
              <a:solidFill>
                <a:schemeClr val="bg1"/>
              </a:solidFill>
            </a:endParaRPr>
          </a:p>
        </p:txBody>
      </p:sp>
      <p:sp>
        <p:nvSpPr>
          <p:cNvPr id="3" name="Content Placeholder 2">
            <a:extLst>
              <a:ext uri="{FF2B5EF4-FFF2-40B4-BE49-F238E27FC236}">
                <a16:creationId xmlns:a16="http://schemas.microsoft.com/office/drawing/2014/main" id="{BAA65CD0-039B-461A-BBEA-3CD81224E3CB}"/>
              </a:ext>
            </a:extLst>
          </p:cNvPr>
          <p:cNvSpPr>
            <a:spLocks noGrp="1"/>
          </p:cNvSpPr>
          <p:nvPr>
            <p:ph sz="quarter" idx="13"/>
          </p:nvPr>
        </p:nvSpPr>
        <p:spPr>
          <a:xfrm>
            <a:off x="1459882" y="974415"/>
            <a:ext cx="9472278" cy="4661518"/>
          </a:xfrm>
        </p:spPr>
        <p:txBody>
          <a:bodyPr vert="horz" lIns="91440" tIns="45720" rIns="91440" bIns="45720" rtlCol="0" anchor="t">
            <a:noAutofit/>
          </a:bodyPr>
          <a:lstStyle/>
          <a:p>
            <a:pPr marL="0" indent="0">
              <a:buNone/>
            </a:pPr>
            <a:r>
              <a:rPr lang="en-US" b="1" dirty="0"/>
              <a:t>	</a:t>
            </a:r>
            <a:r>
              <a:rPr lang="en-US" sz="1600" dirty="0"/>
              <a:t>I like to stay in very close contact with parents through email.  So, please include your email address at the bottom of this page. Please get in touch with me if you have any questions, concerns, thoughts, ideas, or just want to hear how your dancer is progressing in class. </a:t>
            </a:r>
          </a:p>
          <a:p>
            <a:r>
              <a:rPr lang="en-US" sz="1600" dirty="0"/>
              <a:t>Please email me at </a:t>
            </a:r>
            <a:r>
              <a:rPr lang="en-US" sz="1600" dirty="0">
                <a:hlinkClick r:id="rId5"/>
              </a:rPr>
              <a:t>Pedro_Batista@sarasotacountyschools.net</a:t>
            </a:r>
            <a:r>
              <a:rPr lang="en-US" sz="1600" dirty="0"/>
              <a:t> Or call me at Booker Middle at 941-359-5824 ext. 60951</a:t>
            </a:r>
          </a:p>
          <a:p>
            <a:pPr marL="0" indent="0" algn="ctr">
              <a:buNone/>
            </a:pPr>
            <a:r>
              <a:rPr lang="en-US" sz="1600" dirty="0"/>
              <a:t>Please remove, sign and date stating that you have read the entire packet and commit to being a part of this program.  Please provide your phone number and email, so that I can relay important information.  </a:t>
            </a:r>
          </a:p>
          <a:p>
            <a:pPr marL="0" indent="0">
              <a:buNone/>
            </a:pPr>
            <a:r>
              <a:rPr lang="en-US" sz="1600" dirty="0"/>
              <a:t>--------------------------------------------------------------------------------------------------------------------------------------</a:t>
            </a:r>
          </a:p>
          <a:p>
            <a:r>
              <a:rPr lang="en-US" sz="1600" dirty="0"/>
              <a:t>Student ______________________________________ Date____________</a:t>
            </a:r>
          </a:p>
          <a:p>
            <a:r>
              <a:rPr lang="en-US" sz="1600" dirty="0"/>
              <a:t>Parent________________________________________ Date____________</a:t>
            </a:r>
          </a:p>
          <a:p>
            <a:r>
              <a:rPr lang="en-US" sz="1600" dirty="0"/>
              <a:t>Phone Number_______________ </a:t>
            </a:r>
            <a:r>
              <a:rPr lang="en-US" sz="1600" b="1" dirty="0"/>
              <a:t>Email</a:t>
            </a:r>
            <a:r>
              <a:rPr lang="en-US" sz="1600" dirty="0"/>
              <a:t>_________________________</a:t>
            </a:r>
          </a:p>
        </p:txBody>
      </p:sp>
    </p:spTree>
    <p:extLst>
      <p:ext uri="{BB962C8B-B14F-4D97-AF65-F5344CB8AC3E}">
        <p14:creationId xmlns:p14="http://schemas.microsoft.com/office/powerpoint/2010/main" val="314306483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4229E-7D07-4152-A95E-9B339852988A}"/>
              </a:ext>
            </a:extLst>
          </p:cNvPr>
          <p:cNvSpPr>
            <a:spLocks noGrp="1"/>
          </p:cNvSpPr>
          <p:nvPr>
            <p:ph type="title"/>
          </p:nvPr>
        </p:nvSpPr>
        <p:spPr>
          <a:xfrm>
            <a:off x="913775" y="618518"/>
            <a:ext cx="10364451" cy="1193350"/>
          </a:xfrm>
        </p:spPr>
        <p:txBody>
          <a:bodyPr/>
          <a:lstStyle/>
          <a:p>
            <a:pPr algn="ctr"/>
            <a:r>
              <a:rPr lang="en-US" u="sng" dirty="0"/>
              <a:t>Table of contents</a:t>
            </a:r>
          </a:p>
        </p:txBody>
      </p:sp>
      <p:sp>
        <p:nvSpPr>
          <p:cNvPr id="3" name="Content Placeholder 2">
            <a:extLst>
              <a:ext uri="{FF2B5EF4-FFF2-40B4-BE49-F238E27FC236}">
                <a16:creationId xmlns:a16="http://schemas.microsoft.com/office/drawing/2014/main" id="{C6397D89-F9D9-494A-AB00-2B9324A93484}"/>
              </a:ext>
            </a:extLst>
          </p:cNvPr>
          <p:cNvSpPr>
            <a:spLocks noGrp="1"/>
          </p:cNvSpPr>
          <p:nvPr>
            <p:ph idx="1"/>
          </p:nvPr>
        </p:nvSpPr>
        <p:spPr/>
        <p:txBody>
          <a:bodyPr vert="horz" lIns="91440" tIns="45720" rIns="91440" bIns="45720" rtlCol="0" anchor="t">
            <a:normAutofit fontScale="25000" lnSpcReduction="20000"/>
          </a:bodyPr>
          <a:lstStyle/>
          <a:p>
            <a:pPr marL="0" indent="0">
              <a:buNone/>
            </a:pPr>
            <a:endParaRPr lang="en-US" dirty="0"/>
          </a:p>
          <a:p>
            <a:endParaRPr lang="en-US" dirty="0"/>
          </a:p>
        </p:txBody>
      </p:sp>
      <p:sp>
        <p:nvSpPr>
          <p:cNvPr id="4" name="Rectangle 3">
            <a:extLst>
              <a:ext uri="{FF2B5EF4-FFF2-40B4-BE49-F238E27FC236}">
                <a16:creationId xmlns:a16="http://schemas.microsoft.com/office/drawing/2014/main" id="{F60CBC0E-0304-44A2-B02E-78C9438803D9}"/>
              </a:ext>
            </a:extLst>
          </p:cNvPr>
          <p:cNvSpPr/>
          <p:nvPr/>
        </p:nvSpPr>
        <p:spPr>
          <a:xfrm>
            <a:off x="2731648" y="1811868"/>
            <a:ext cx="6564752" cy="4708981"/>
          </a:xfrm>
          <a:prstGeom prst="rect">
            <a:avLst/>
          </a:prstGeom>
        </p:spPr>
        <p:txBody>
          <a:bodyPr wrap="square">
            <a:spAutoFit/>
          </a:bodyPr>
          <a:lstStyle/>
          <a:p>
            <a:pPr marL="285750" indent="-285750">
              <a:buFont typeface="Arial" panose="020B0604020202020204" pitchFamily="34" charset="0"/>
              <a:buChar char="•"/>
            </a:pPr>
            <a:r>
              <a:rPr lang="en-US" sz="2000" dirty="0"/>
              <a:t>COURSE DESCRIPTION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CLASSROOM EXPECATIONS</a:t>
            </a:r>
          </a:p>
          <a:p>
            <a:pPr marL="742950" lvl="1" indent="-285750">
              <a:buFont typeface="Arial" panose="020B0604020202020204" pitchFamily="34" charset="0"/>
              <a:buChar char="•"/>
            </a:pPr>
            <a:r>
              <a:rPr lang="en-US" sz="2000" dirty="0"/>
              <a:t>DANCE CLASS ETIQUETTES</a:t>
            </a:r>
          </a:p>
          <a:p>
            <a:pPr marL="742950" lvl="1" indent="-285750">
              <a:buFont typeface="Arial" panose="020B0604020202020204" pitchFamily="34" charset="0"/>
              <a:buChar char="•"/>
            </a:pPr>
            <a:r>
              <a:rPr lang="en-US" sz="2000" dirty="0"/>
              <a:t>CLASSROOM PROCEDURES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DAILY SCHEDULE FOR VPA STUDENTS/DANCERS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GRADING SYSTEM</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ENRICHMENT FEE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INCENTIVES/REWARDS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PERFORMANCE OPPORTUNITIES</a:t>
            </a:r>
          </a:p>
        </p:txBody>
      </p:sp>
    </p:spTree>
    <p:extLst>
      <p:ext uri="{BB962C8B-B14F-4D97-AF65-F5344CB8AC3E}">
        <p14:creationId xmlns:p14="http://schemas.microsoft.com/office/powerpoint/2010/main" val="121344353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7" name="Picture 2">
            <a:extLst>
              <a:ext uri="{FF2B5EF4-FFF2-40B4-BE49-F238E27FC236}">
                <a16:creationId xmlns:a16="http://schemas.microsoft.com/office/drawing/2014/main" id="{25496B42-CC46-4183-B481-887CD3E8C72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5">
            <a:extLst>
              <a:ext uri="{FF2B5EF4-FFF2-40B4-BE49-F238E27FC236}">
                <a16:creationId xmlns:a16="http://schemas.microsoft.com/office/drawing/2014/main" id="{765E2D7E-B7BD-404F-9F71-D6620D37B909}"/>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1" name="Rectangle 27">
            <a:extLst>
              <a:ext uri="{FF2B5EF4-FFF2-40B4-BE49-F238E27FC236}">
                <a16:creationId xmlns:a16="http://schemas.microsoft.com/office/drawing/2014/main" id="{10D21FCB-56CB-4EFA-A79A-A9A8EC0F722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Changing the conversation around games with fashion and ...">
            <a:extLst>
              <a:ext uri="{FF2B5EF4-FFF2-40B4-BE49-F238E27FC236}">
                <a16:creationId xmlns:a16="http://schemas.microsoft.com/office/drawing/2014/main" id="{9865944C-1707-45D6-B3E6-51CC6678CAF6}"/>
              </a:ext>
            </a:extLst>
          </p:cNvPr>
          <p:cNvPicPr>
            <a:picLocks noGrp="1" noChangeAspect="1"/>
          </p:cNvPicPr>
          <p:nvPr>
            <p:ph sz="quarter" idx="13"/>
          </p:nvPr>
        </p:nvPicPr>
        <p:blipFill>
          <a:blip r:embed="rId4"/>
          <a:stretch>
            <a:fillRect/>
          </a:stretch>
        </p:blipFill>
        <p:spPr>
          <a:xfrm rot="1427837">
            <a:off x="6550418" y="3136534"/>
            <a:ext cx="5274797" cy="2638760"/>
          </a:xfrm>
          <a:prstGeom prst="roundRect">
            <a:avLst>
              <a:gd name="adj" fmla="val 0"/>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32" name="Picture 29">
            <a:extLst>
              <a:ext uri="{FF2B5EF4-FFF2-40B4-BE49-F238E27FC236}">
                <a16:creationId xmlns:a16="http://schemas.microsoft.com/office/drawing/2014/main" id="{B1027BD9-272C-4CC4-9396-1708F8B1F40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64C8E15-43C3-4C51-84EC-835CB39D7DAA}"/>
              </a:ext>
            </a:extLst>
          </p:cNvPr>
          <p:cNvSpPr>
            <a:spLocks noGrp="1"/>
          </p:cNvSpPr>
          <p:nvPr>
            <p:ph type="title"/>
          </p:nvPr>
        </p:nvSpPr>
        <p:spPr>
          <a:xfrm>
            <a:off x="4199482" y="803617"/>
            <a:ext cx="4832758" cy="577280"/>
          </a:xfrm>
        </p:spPr>
        <p:txBody>
          <a:bodyPr vert="horz" lIns="91440" tIns="45720" rIns="91440" bIns="45720" rtlCol="0" anchor="b">
            <a:noAutofit/>
          </a:bodyPr>
          <a:lstStyle/>
          <a:p>
            <a:r>
              <a:rPr lang="en-US" sz="3600" u="sng" dirty="0"/>
              <a:t>Course Description</a:t>
            </a:r>
          </a:p>
        </p:txBody>
      </p:sp>
      <p:sp>
        <p:nvSpPr>
          <p:cNvPr id="4" name="Text Placeholder 3">
            <a:extLst>
              <a:ext uri="{FF2B5EF4-FFF2-40B4-BE49-F238E27FC236}">
                <a16:creationId xmlns:a16="http://schemas.microsoft.com/office/drawing/2014/main" id="{AF867EF8-9DD7-4BA8-9232-1D0E36E97D74}"/>
              </a:ext>
            </a:extLst>
          </p:cNvPr>
          <p:cNvSpPr>
            <a:spLocks noGrp="1"/>
          </p:cNvSpPr>
          <p:nvPr>
            <p:ph type="body" sz="half" idx="2"/>
          </p:nvPr>
        </p:nvSpPr>
        <p:spPr>
          <a:xfrm>
            <a:off x="118565" y="1769990"/>
            <a:ext cx="6774865" cy="4994877"/>
          </a:xfrm>
        </p:spPr>
        <p:txBody>
          <a:bodyPr vert="horz" lIns="91440" tIns="45720" rIns="91440" bIns="45720" rtlCol="0" anchor="t">
            <a:noAutofit/>
          </a:bodyPr>
          <a:lstStyle/>
          <a:p>
            <a:r>
              <a:rPr lang="en-US" sz="2000" b="1" u="sng" dirty="0"/>
              <a:t>VPA Dance at Booker Middle consists of various types of dance forms </a:t>
            </a:r>
          </a:p>
          <a:p>
            <a:pPr marL="285750" indent="-285750" algn="l">
              <a:buFont typeface="Arial" panose="020B0604020202020204" pitchFamily="34" charset="0"/>
              <a:buChar char="•"/>
            </a:pPr>
            <a:r>
              <a:rPr lang="en-US" sz="1800" dirty="0"/>
              <a:t>strong emphasis on ballet technique  </a:t>
            </a:r>
          </a:p>
          <a:p>
            <a:pPr algn="l"/>
            <a:r>
              <a:rPr lang="en-US" sz="1800" dirty="0"/>
              <a:t>	-provides groundwork for learning other styles</a:t>
            </a:r>
          </a:p>
          <a:p>
            <a:pPr algn="l"/>
            <a:r>
              <a:rPr lang="en-US" sz="1800" dirty="0"/>
              <a:t>	-</a:t>
            </a:r>
            <a:r>
              <a:rPr lang="en-US" sz="1800" dirty="0" err="1"/>
              <a:t>Rommett</a:t>
            </a:r>
            <a:r>
              <a:rPr lang="en-US" sz="1800" dirty="0"/>
              <a:t> Floor Barre</a:t>
            </a:r>
          </a:p>
          <a:p>
            <a:pPr marL="285750" indent="-285750" algn="l">
              <a:buFont typeface="Arial" panose="020B0604020202020204" pitchFamily="34" charset="0"/>
              <a:buChar char="•"/>
            </a:pPr>
            <a:r>
              <a:rPr lang="en-US" sz="1800" dirty="0"/>
              <a:t>modern (Horton, Graham, Limon, Contemporary) </a:t>
            </a:r>
          </a:p>
          <a:p>
            <a:pPr marL="285750" indent="-285750" algn="l">
              <a:buFont typeface="Arial" panose="020B0604020202020204" pitchFamily="34" charset="0"/>
              <a:buChar char="•"/>
            </a:pPr>
            <a:r>
              <a:rPr lang="en-US" sz="1800" dirty="0"/>
              <a:t>jazz (Latin Jazz, Bollywood, Musical Theatre)</a:t>
            </a:r>
          </a:p>
          <a:p>
            <a:pPr marL="285750" indent="-285750" algn="l">
              <a:buFont typeface="Arial" panose="020B0604020202020204" pitchFamily="34" charset="0"/>
              <a:buChar char="•"/>
            </a:pPr>
            <a:r>
              <a:rPr lang="en-US" sz="1800" dirty="0"/>
              <a:t>improvisation and choreography</a:t>
            </a:r>
          </a:p>
          <a:p>
            <a:pPr marL="285750" indent="-285750" algn="l">
              <a:buFont typeface="Arial" panose="020B0604020202020204" pitchFamily="34" charset="0"/>
              <a:buChar char="•"/>
            </a:pPr>
            <a:r>
              <a:rPr lang="en-US" sz="1800" dirty="0"/>
              <a:t>Hip-hop (Tutting, Popping and Locking)</a:t>
            </a:r>
          </a:p>
          <a:p>
            <a:pPr marL="285750" indent="-285750" algn="l">
              <a:buFont typeface="Arial" panose="020B0604020202020204" pitchFamily="34" charset="0"/>
              <a:buChar char="•"/>
            </a:pPr>
            <a:r>
              <a:rPr lang="en-US" sz="1800" dirty="0"/>
              <a:t>Dance Aerobics (</a:t>
            </a:r>
            <a:r>
              <a:rPr lang="en-US" sz="1800" dirty="0" err="1"/>
              <a:t>Acro</a:t>
            </a:r>
            <a:r>
              <a:rPr lang="en-US" sz="1800" dirty="0"/>
              <a:t>, Strengthening and Conditioning)</a:t>
            </a:r>
          </a:p>
          <a:p>
            <a:pPr marL="285750" indent="-285750" algn="l">
              <a:buFont typeface="Arial" panose="020B0604020202020204" pitchFamily="34" charset="0"/>
              <a:buChar char="•"/>
            </a:pPr>
            <a:r>
              <a:rPr lang="en-US" sz="1800" dirty="0"/>
              <a:t>Ballroom (Salsa, </a:t>
            </a:r>
            <a:r>
              <a:rPr lang="en-US" sz="1800" dirty="0" err="1"/>
              <a:t>Merguene</a:t>
            </a:r>
            <a:r>
              <a:rPr lang="en-US" sz="1800" dirty="0"/>
              <a:t>, Waltz, </a:t>
            </a:r>
            <a:r>
              <a:rPr lang="en-US" sz="1800" dirty="0" err="1"/>
              <a:t>Foxtroit</a:t>
            </a:r>
            <a:r>
              <a:rPr lang="en-US" sz="1800" dirty="0"/>
              <a:t>)</a:t>
            </a:r>
          </a:p>
          <a:p>
            <a:pPr algn="l"/>
            <a:r>
              <a:rPr lang="en-US" sz="1400" dirty="0"/>
              <a:t>	</a:t>
            </a:r>
          </a:p>
        </p:txBody>
      </p:sp>
    </p:spTree>
    <p:extLst>
      <p:ext uri="{BB962C8B-B14F-4D97-AF65-F5344CB8AC3E}">
        <p14:creationId xmlns:p14="http://schemas.microsoft.com/office/powerpoint/2010/main" val="1986408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 name="Rectangle 8">
            <a:extLst>
              <a:ext uri="{FF2B5EF4-FFF2-40B4-BE49-F238E27FC236}">
                <a16:creationId xmlns:a16="http://schemas.microsoft.com/office/drawing/2014/main" id="{E928B170-B7BC-4BDA-AF69-28A89C4F89D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0">
            <a:extLst>
              <a:ext uri="{FF2B5EF4-FFF2-40B4-BE49-F238E27FC236}">
                <a16:creationId xmlns:a16="http://schemas.microsoft.com/office/drawing/2014/main" id="{2E1E8C82-833C-4573-807A-A01BED37570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87C534A-B067-4278-BD96-CBC5884110EE}"/>
              </a:ext>
            </a:extLst>
          </p:cNvPr>
          <p:cNvSpPr>
            <a:spLocks noGrp="1"/>
          </p:cNvSpPr>
          <p:nvPr>
            <p:ph type="title"/>
          </p:nvPr>
        </p:nvSpPr>
        <p:spPr>
          <a:xfrm>
            <a:off x="4351243" y="496428"/>
            <a:ext cx="6564205" cy="1108456"/>
          </a:xfrm>
        </p:spPr>
        <p:txBody>
          <a:bodyPr>
            <a:normAutofit/>
          </a:bodyPr>
          <a:lstStyle/>
          <a:p>
            <a:r>
              <a:rPr lang="en-US" u="sng" dirty="0"/>
              <a:t>Course Description</a:t>
            </a:r>
          </a:p>
        </p:txBody>
      </p:sp>
      <p:sp>
        <p:nvSpPr>
          <p:cNvPr id="3" name="Content Placeholder 2">
            <a:extLst>
              <a:ext uri="{FF2B5EF4-FFF2-40B4-BE49-F238E27FC236}">
                <a16:creationId xmlns:a16="http://schemas.microsoft.com/office/drawing/2014/main" id="{2343ACE1-7655-4045-B947-566EC9668D6A}"/>
              </a:ext>
            </a:extLst>
          </p:cNvPr>
          <p:cNvSpPr>
            <a:spLocks noGrp="1"/>
          </p:cNvSpPr>
          <p:nvPr>
            <p:ph sz="quarter" idx="13"/>
          </p:nvPr>
        </p:nvSpPr>
        <p:spPr>
          <a:xfrm>
            <a:off x="4605646" y="1488345"/>
            <a:ext cx="6948078" cy="3881309"/>
          </a:xfrm>
        </p:spPr>
        <p:txBody>
          <a:bodyPr vert="horz" lIns="91440" tIns="45720" rIns="91440" bIns="45720" rtlCol="0" anchor="t">
            <a:noAutofit/>
          </a:bodyPr>
          <a:lstStyle/>
          <a:p>
            <a:pPr marL="0" indent="0">
              <a:buNone/>
            </a:pPr>
            <a:r>
              <a:rPr lang="en-US" sz="1800" b="1" u="sng" dirty="0"/>
              <a:t>Students’ Success criteria will allow:</a:t>
            </a:r>
          </a:p>
          <a:p>
            <a:r>
              <a:rPr lang="en-US" sz="1800" dirty="0"/>
              <a:t>An understanding on how these dance styles and forms impact our society today and through history.</a:t>
            </a:r>
          </a:p>
          <a:p>
            <a:pPr marL="0" indent="0">
              <a:buNone/>
            </a:pPr>
            <a:r>
              <a:rPr lang="en-US" sz="1800" dirty="0"/>
              <a:t>  </a:t>
            </a:r>
            <a:endParaRPr lang="en-US" sz="1800" u="sng" dirty="0"/>
          </a:p>
          <a:p>
            <a:r>
              <a:rPr lang="en-US" sz="1800" dirty="0"/>
              <a:t>an overview of dance </a:t>
            </a:r>
            <a:r>
              <a:rPr lang="en-US" sz="1800" u="sng" dirty="0"/>
              <a:t>vocabulary</a:t>
            </a:r>
            <a:r>
              <a:rPr lang="en-US" sz="1800" dirty="0"/>
              <a:t> and composition, dance history, anatomy, and music appreciation throughout the course of this program.</a:t>
            </a:r>
          </a:p>
          <a:p>
            <a:pPr marL="0" indent="0">
              <a:buNone/>
            </a:pPr>
            <a:endParaRPr lang="en-US" sz="1800" dirty="0"/>
          </a:p>
          <a:p>
            <a:r>
              <a:rPr lang="en-US" sz="1800" dirty="0"/>
              <a:t>The goal of producing students who will continue to love dance as audience members, choreographers, dance critics, dance therapists, dance teachers, as well as professional dancers. </a:t>
            </a:r>
          </a:p>
        </p:txBody>
      </p:sp>
      <p:pic>
        <p:nvPicPr>
          <p:cNvPr id="7" name="Picture 4">
            <a:extLst>
              <a:ext uri="{FF2B5EF4-FFF2-40B4-BE49-F238E27FC236}">
                <a16:creationId xmlns:a16="http://schemas.microsoft.com/office/drawing/2014/main" id="{0E6185DC-C597-485D-85AA-0A2E20DD7DEB}"/>
              </a:ext>
            </a:extLst>
          </p:cNvPr>
          <p:cNvPicPr>
            <a:picLocks noChangeAspect="1"/>
          </p:cNvPicPr>
          <p:nvPr/>
        </p:nvPicPr>
        <p:blipFill rotWithShape="1">
          <a:blip r:embed="rId3"/>
          <a:srcRect t="7202" r="-1" b="9417"/>
          <a:stretch/>
        </p:blipFill>
        <p:spPr>
          <a:xfrm>
            <a:off x="593822" y="2047851"/>
            <a:ext cx="3757421" cy="3773386"/>
          </a:xfrm>
          <a:prstGeom prst="rect">
            <a:avLst/>
          </a:prstGeom>
        </p:spPr>
      </p:pic>
    </p:spTree>
    <p:extLst>
      <p:ext uri="{BB962C8B-B14F-4D97-AF65-F5344CB8AC3E}">
        <p14:creationId xmlns:p14="http://schemas.microsoft.com/office/powerpoint/2010/main" val="586385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 name="Rectangle 8">
            <a:extLst>
              <a:ext uri="{FF2B5EF4-FFF2-40B4-BE49-F238E27FC236}">
                <a16:creationId xmlns:a16="http://schemas.microsoft.com/office/drawing/2014/main" id="{6D58954F-C5AC-4BE0-811D-8DFE18E3506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6CA28956-C56F-4FF3-B5FA-94AFABD3F32A}"/>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2">
            <a:extLst>
              <a:ext uri="{FF2B5EF4-FFF2-40B4-BE49-F238E27FC236}">
                <a16:creationId xmlns:a16="http://schemas.microsoft.com/office/drawing/2014/main" id="{C359E835-CE77-4DCC-8EC3-1924094D3B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60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4">
            <a:extLst>
              <a:ext uri="{FF2B5EF4-FFF2-40B4-BE49-F238E27FC236}">
                <a16:creationId xmlns:a16="http://schemas.microsoft.com/office/drawing/2014/main" id="{B03B59B5-123A-4DC5-87BD-6D3E22FA6504}"/>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5848CAC-9BFE-44E7-8590-C72D7C2CB186}"/>
              </a:ext>
            </a:extLst>
          </p:cNvPr>
          <p:cNvSpPr>
            <a:spLocks noGrp="1"/>
          </p:cNvSpPr>
          <p:nvPr>
            <p:ph type="title"/>
          </p:nvPr>
        </p:nvSpPr>
        <p:spPr>
          <a:xfrm>
            <a:off x="896843" y="898595"/>
            <a:ext cx="6672886" cy="676882"/>
          </a:xfrm>
        </p:spPr>
        <p:txBody>
          <a:bodyPr>
            <a:normAutofit/>
          </a:bodyPr>
          <a:lstStyle/>
          <a:p>
            <a:r>
              <a:rPr lang="en-US" u="sng" dirty="0"/>
              <a:t>Primary Styles</a:t>
            </a:r>
          </a:p>
        </p:txBody>
      </p:sp>
      <p:sp>
        <p:nvSpPr>
          <p:cNvPr id="3" name="Content Placeholder 2">
            <a:extLst>
              <a:ext uri="{FF2B5EF4-FFF2-40B4-BE49-F238E27FC236}">
                <a16:creationId xmlns:a16="http://schemas.microsoft.com/office/drawing/2014/main" id="{E1EA95B0-C482-4084-821D-089BDDC5B3F2}"/>
              </a:ext>
            </a:extLst>
          </p:cNvPr>
          <p:cNvSpPr>
            <a:spLocks noGrp="1"/>
          </p:cNvSpPr>
          <p:nvPr>
            <p:ph sz="quarter" idx="13"/>
          </p:nvPr>
        </p:nvSpPr>
        <p:spPr>
          <a:xfrm>
            <a:off x="795240" y="1829250"/>
            <a:ext cx="6672887" cy="4734110"/>
          </a:xfrm>
        </p:spPr>
        <p:txBody>
          <a:bodyPr vert="horz" lIns="91440" tIns="45720" rIns="91440" bIns="45720" rtlCol="0">
            <a:normAutofit fontScale="25000" lnSpcReduction="20000"/>
          </a:bodyPr>
          <a:lstStyle/>
          <a:p>
            <a:pPr marL="0" indent="0">
              <a:buNone/>
            </a:pPr>
            <a:r>
              <a:rPr lang="en-US" sz="8800" dirty="0"/>
              <a:t>Ballet (Classical, Contemporary, Floor-Barre)</a:t>
            </a:r>
          </a:p>
          <a:p>
            <a:pPr lvl="1"/>
            <a:r>
              <a:rPr lang="en-US" sz="8800" dirty="0"/>
              <a:t>Focus on classical technique under </a:t>
            </a:r>
            <a:r>
              <a:rPr lang="en-US" sz="8800" b="1" dirty="0"/>
              <a:t>the ABT National Training Curriculum</a:t>
            </a:r>
            <a:r>
              <a:rPr lang="en-US" sz="8800" dirty="0"/>
              <a:t>.</a:t>
            </a:r>
          </a:p>
          <a:p>
            <a:pPr lvl="1"/>
            <a:r>
              <a:rPr lang="en-US" sz="8800" dirty="0"/>
              <a:t>studying </a:t>
            </a:r>
            <a:r>
              <a:rPr lang="en-US" sz="8800" b="1" dirty="0" err="1"/>
              <a:t>Rommett</a:t>
            </a:r>
            <a:r>
              <a:rPr lang="en-US" sz="8800" b="1" dirty="0"/>
              <a:t> Floor-Barre™ </a:t>
            </a:r>
          </a:p>
          <a:p>
            <a:pPr marL="457200" lvl="1" indent="0">
              <a:buNone/>
            </a:pPr>
            <a:r>
              <a:rPr lang="en-US" sz="8800" dirty="0"/>
              <a:t>	Utilizing the floor, without the pressure of gravity and combines classical ballet with anatomical principles of alignment.</a:t>
            </a:r>
            <a:endParaRPr lang="en-US" sz="8800" b="1" dirty="0"/>
          </a:p>
          <a:p>
            <a:pPr lvl="2"/>
            <a:r>
              <a:rPr lang="en-US" sz="8800" dirty="0"/>
              <a:t>body refinement and improvement training</a:t>
            </a:r>
          </a:p>
          <a:p>
            <a:pPr lvl="2"/>
            <a:r>
              <a:rPr lang="en-US" sz="8800" dirty="0"/>
              <a:t>properly corrects placement </a:t>
            </a:r>
          </a:p>
          <a:p>
            <a:pPr lvl="2"/>
            <a:r>
              <a:rPr lang="en-US" sz="8800" dirty="0"/>
              <a:t>strengthens joints </a:t>
            </a:r>
          </a:p>
          <a:p>
            <a:pPr lvl="2"/>
            <a:r>
              <a:rPr lang="en-US" sz="8800" dirty="0"/>
              <a:t>corrects muscles</a:t>
            </a:r>
          </a:p>
          <a:p>
            <a:pPr lvl="2"/>
            <a:endParaRPr lang="en-US" sz="1500" dirty="0"/>
          </a:p>
        </p:txBody>
      </p:sp>
      <p:pic>
        <p:nvPicPr>
          <p:cNvPr id="6" name="Picture 5">
            <a:extLst>
              <a:ext uri="{FF2B5EF4-FFF2-40B4-BE49-F238E27FC236}">
                <a16:creationId xmlns:a16="http://schemas.microsoft.com/office/drawing/2014/main" id="{78C3543C-F6AC-48DA-9305-B4E13327AAC0}"/>
              </a:ext>
            </a:extLst>
          </p:cNvPr>
          <p:cNvPicPr>
            <a:picLocks noChangeAspect="1"/>
          </p:cNvPicPr>
          <p:nvPr/>
        </p:nvPicPr>
        <p:blipFill>
          <a:blip r:embed="rId4"/>
          <a:stretch>
            <a:fillRect/>
          </a:stretch>
        </p:blipFill>
        <p:spPr>
          <a:xfrm>
            <a:off x="8390370" y="1109133"/>
            <a:ext cx="3387196" cy="4334933"/>
          </a:xfrm>
          <a:prstGeom prst="rect">
            <a:avLst/>
          </a:prstGeom>
        </p:spPr>
      </p:pic>
    </p:spTree>
    <p:extLst>
      <p:ext uri="{BB962C8B-B14F-4D97-AF65-F5344CB8AC3E}">
        <p14:creationId xmlns:p14="http://schemas.microsoft.com/office/powerpoint/2010/main" val="3312266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22790EC5-ACA7-4536-8066-B60199F3C6DF}"/>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5F86BEAF-FD24-4827-AD37-6785EBC9C2A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21CB8282-44AF-40D0-A7E2-03734788DC49}"/>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ounded Rectangle 8">
            <a:extLst>
              <a:ext uri="{FF2B5EF4-FFF2-40B4-BE49-F238E27FC236}">
                <a16:creationId xmlns:a16="http://schemas.microsoft.com/office/drawing/2014/main" id="{D77CF7D5-36A3-4ED3-AE46-77E42D2AA7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038226" y="819150"/>
            <a:ext cx="10037605" cy="4972049"/>
          </a:xfrm>
          <a:prstGeom prst="roundRect">
            <a:avLst>
              <a:gd name="adj" fmla="val 4333"/>
            </a:avLst>
          </a:prstGeom>
          <a:solidFill>
            <a:schemeClr val="bg1">
              <a:alpha val="75000"/>
            </a:schemeClr>
          </a:solidFill>
          <a:ln w="82550">
            <a:solidFill>
              <a:srgbClr val="EAEAEA"/>
            </a:solidFill>
          </a:ln>
          <a:scene3d>
            <a:camera prst="orthographicFront"/>
            <a:lightRig rig="threePt" dir="t"/>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19A95E-2F7B-4F00-958D-6F28D1EB4479}"/>
              </a:ext>
            </a:extLst>
          </p:cNvPr>
          <p:cNvSpPr>
            <a:spLocks noGrp="1"/>
          </p:cNvSpPr>
          <p:nvPr>
            <p:ph type="title"/>
          </p:nvPr>
        </p:nvSpPr>
        <p:spPr>
          <a:xfrm>
            <a:off x="1307482" y="950976"/>
            <a:ext cx="9499092" cy="667431"/>
          </a:xfrm>
        </p:spPr>
        <p:txBody>
          <a:bodyPr vert="horz" lIns="91440" tIns="45720" rIns="91440" bIns="45720" rtlCol="0" anchor="ctr">
            <a:normAutofit/>
          </a:bodyPr>
          <a:lstStyle/>
          <a:p>
            <a:r>
              <a:rPr lang="en-US" u="sng" dirty="0">
                <a:solidFill>
                  <a:srgbClr val="FFFFFF"/>
                </a:solidFill>
              </a:rPr>
              <a:t>Primary Styles</a:t>
            </a:r>
          </a:p>
        </p:txBody>
      </p:sp>
      <p:sp>
        <p:nvSpPr>
          <p:cNvPr id="3" name="Content Placeholder 2">
            <a:extLst>
              <a:ext uri="{FF2B5EF4-FFF2-40B4-BE49-F238E27FC236}">
                <a16:creationId xmlns:a16="http://schemas.microsoft.com/office/drawing/2014/main" id="{BAA65CD0-039B-461A-BBEA-3CD81224E3CB}"/>
              </a:ext>
            </a:extLst>
          </p:cNvPr>
          <p:cNvSpPr>
            <a:spLocks noGrp="1"/>
          </p:cNvSpPr>
          <p:nvPr>
            <p:ph sz="quarter" idx="13"/>
          </p:nvPr>
        </p:nvSpPr>
        <p:spPr>
          <a:xfrm>
            <a:off x="1383682" y="1618407"/>
            <a:ext cx="9346692" cy="4018463"/>
          </a:xfrm>
        </p:spPr>
        <p:txBody>
          <a:bodyPr vert="horz" lIns="91440" tIns="45720" rIns="91440" bIns="45720" rtlCol="0" anchor="t">
            <a:normAutofit fontScale="85000" lnSpcReduction="20000"/>
          </a:bodyPr>
          <a:lstStyle/>
          <a:p>
            <a:pPr marL="0" indent="0">
              <a:buNone/>
            </a:pPr>
            <a:r>
              <a:rPr lang="en-US" sz="2400" dirty="0"/>
              <a:t>Modern (Horton, Graham, Limon, Contemporary) </a:t>
            </a:r>
          </a:p>
          <a:p>
            <a:r>
              <a:rPr lang="en-US" sz="2400" dirty="0"/>
              <a:t>focuses on correct alignment</a:t>
            </a:r>
          </a:p>
          <a:p>
            <a:r>
              <a:rPr lang="en-US" sz="2400" dirty="0"/>
              <a:t>moving freely through the space</a:t>
            </a:r>
          </a:p>
          <a:p>
            <a:r>
              <a:rPr lang="en-US" sz="2400" dirty="0"/>
              <a:t>exploring new ways of moving.  </a:t>
            </a:r>
          </a:p>
          <a:p>
            <a:r>
              <a:rPr lang="en-US" sz="2400" dirty="0">
                <a:solidFill>
                  <a:srgbClr val="FFFFFF"/>
                </a:solidFill>
              </a:rPr>
              <a:t>Concentration on Horton modern technique </a:t>
            </a:r>
          </a:p>
          <a:p>
            <a:pPr lvl="1"/>
            <a:r>
              <a:rPr lang="en-US" sz="2400" dirty="0">
                <a:solidFill>
                  <a:srgbClr val="FFFFFF"/>
                </a:solidFill>
              </a:rPr>
              <a:t>Fortifies, stretches and reshapes the body</a:t>
            </a:r>
          </a:p>
          <a:p>
            <a:pPr lvl="1"/>
            <a:r>
              <a:rPr lang="en-US" sz="2400" dirty="0">
                <a:solidFill>
                  <a:srgbClr val="FFFFFF"/>
                </a:solidFill>
              </a:rPr>
              <a:t>Helps produce an accomplished dancer</a:t>
            </a:r>
          </a:p>
          <a:p>
            <a:pPr lvl="1"/>
            <a:r>
              <a:rPr lang="en-US" sz="2400" dirty="0">
                <a:solidFill>
                  <a:srgbClr val="FFFFFF"/>
                </a:solidFill>
              </a:rPr>
              <a:t>Builds well-placed dancers capable of a broad range of expression</a:t>
            </a:r>
          </a:p>
          <a:p>
            <a:pPr lvl="1"/>
            <a:r>
              <a:rPr lang="en-US" sz="2400" dirty="0">
                <a:solidFill>
                  <a:srgbClr val="FFFFFF"/>
                </a:solidFill>
              </a:rPr>
              <a:t>Allow dancer to Demonstrates impressive technical skills</a:t>
            </a:r>
          </a:p>
          <a:p>
            <a:pPr lvl="1"/>
            <a:r>
              <a:rPr lang="en-US" sz="2400" dirty="0">
                <a:solidFill>
                  <a:srgbClr val="FFFFFF"/>
                </a:solidFill>
              </a:rPr>
              <a:t>Trains dancers that readily adapt to any other dance forms</a:t>
            </a:r>
          </a:p>
          <a:p>
            <a:pPr lvl="1"/>
            <a:endParaRPr lang="en-US" sz="1600" dirty="0">
              <a:solidFill>
                <a:srgbClr val="FFFFFF"/>
              </a:solidFill>
            </a:endParaRPr>
          </a:p>
        </p:txBody>
      </p:sp>
    </p:spTree>
    <p:extLst>
      <p:ext uri="{BB962C8B-B14F-4D97-AF65-F5344CB8AC3E}">
        <p14:creationId xmlns:p14="http://schemas.microsoft.com/office/powerpoint/2010/main" val="297642108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47B61-1359-4498-8316-53C5DBE8A864}"/>
              </a:ext>
            </a:extLst>
          </p:cNvPr>
          <p:cNvSpPr>
            <a:spLocks noGrp="1"/>
          </p:cNvSpPr>
          <p:nvPr>
            <p:ph type="title"/>
          </p:nvPr>
        </p:nvSpPr>
        <p:spPr>
          <a:xfrm>
            <a:off x="1100666" y="988906"/>
            <a:ext cx="3935688" cy="626393"/>
          </a:xfrm>
        </p:spPr>
        <p:txBody>
          <a:bodyPr>
            <a:normAutofit/>
          </a:bodyPr>
          <a:lstStyle/>
          <a:p>
            <a:r>
              <a:rPr lang="en-US" sz="3600" u="sng" dirty="0"/>
              <a:t>Primary Styles </a:t>
            </a:r>
          </a:p>
        </p:txBody>
      </p:sp>
      <p:sp>
        <p:nvSpPr>
          <p:cNvPr id="4" name="Text Placeholder 3">
            <a:extLst>
              <a:ext uri="{FF2B5EF4-FFF2-40B4-BE49-F238E27FC236}">
                <a16:creationId xmlns:a16="http://schemas.microsoft.com/office/drawing/2014/main" id="{FCECC5B1-EE1A-41D0-B58A-F1E38C57DF3C}"/>
              </a:ext>
            </a:extLst>
          </p:cNvPr>
          <p:cNvSpPr>
            <a:spLocks noGrp="1"/>
          </p:cNvSpPr>
          <p:nvPr>
            <p:ph type="body" sz="half" idx="2"/>
          </p:nvPr>
        </p:nvSpPr>
        <p:spPr>
          <a:xfrm>
            <a:off x="5459306" y="282646"/>
            <a:ext cx="6358467" cy="5793034"/>
          </a:xfrm>
        </p:spPr>
        <p:txBody>
          <a:bodyPr vert="horz" lIns="91440" tIns="45720" rIns="91440" bIns="45720" rtlCol="0" anchor="t">
            <a:noAutofit/>
          </a:bodyPr>
          <a:lstStyle/>
          <a:p>
            <a:pPr algn="l"/>
            <a:r>
              <a:rPr lang="en-US" sz="2000" dirty="0"/>
              <a:t>Jazz (Latin Jazz, Bollywood, Musical Theatre, Hip-hop)</a:t>
            </a:r>
          </a:p>
          <a:p>
            <a:pPr marL="285750" indent="-285750" algn="l">
              <a:buFont typeface="Arial" panose="020B0604020202020204" pitchFamily="34" charset="0"/>
              <a:buChar char="•"/>
            </a:pPr>
            <a:r>
              <a:rPr lang="en-US" sz="2000" dirty="0"/>
              <a:t>energetic and exciting class </a:t>
            </a:r>
          </a:p>
          <a:p>
            <a:pPr marL="285750" indent="-285750" algn="l">
              <a:buFont typeface="Arial" panose="020B0604020202020204" pitchFamily="34" charset="0"/>
              <a:buChar char="•"/>
            </a:pPr>
            <a:r>
              <a:rPr lang="en-US" sz="2000" dirty="0"/>
              <a:t>technical focus on alignment, strength, and phrasing.   </a:t>
            </a:r>
          </a:p>
          <a:p>
            <a:pPr marL="285750" indent="-285750" algn="l">
              <a:buFont typeface="Arial" panose="020B0604020202020204" pitchFamily="34" charset="0"/>
              <a:buChar char="•"/>
            </a:pPr>
            <a:r>
              <a:rPr lang="en-US" sz="2000" dirty="0"/>
              <a:t>include Isolations warm-up with emphasis on abdominal and upper body strength as well as flexibility </a:t>
            </a:r>
          </a:p>
          <a:p>
            <a:pPr marL="285750" indent="-285750" algn="l">
              <a:buFont typeface="Arial" panose="020B0604020202020204" pitchFamily="34" charset="0"/>
              <a:buChar char="•"/>
            </a:pPr>
            <a:r>
              <a:rPr lang="en-US" sz="2000" dirty="0"/>
              <a:t>control of the entire body</a:t>
            </a:r>
          </a:p>
          <a:p>
            <a:pPr marL="285750" indent="-285750" algn="l">
              <a:buFont typeface="Arial" panose="020B0604020202020204" pitchFamily="34" charset="0"/>
              <a:buChar char="•"/>
            </a:pPr>
            <a:r>
              <a:rPr lang="en-US" sz="2000" dirty="0"/>
              <a:t>styles are influenced by classical jazz, Latin, modern, and musical theatre styles</a:t>
            </a:r>
          </a:p>
          <a:p>
            <a:pPr marL="285750" indent="-285750" algn="l">
              <a:buFont typeface="Arial" panose="020B0604020202020204" pitchFamily="34" charset="0"/>
              <a:buChar char="•"/>
            </a:pPr>
            <a:r>
              <a:rPr lang="en-US" sz="2000" dirty="0"/>
              <a:t>improve and emphasize diversity in movement qualities and dynamics.  </a:t>
            </a:r>
          </a:p>
        </p:txBody>
      </p:sp>
      <p:pic>
        <p:nvPicPr>
          <p:cNvPr id="5" name="Picture 4">
            <a:extLst>
              <a:ext uri="{FF2B5EF4-FFF2-40B4-BE49-F238E27FC236}">
                <a16:creationId xmlns:a16="http://schemas.microsoft.com/office/drawing/2014/main" id="{BC215034-1E0B-4BF5-A59D-91248280F9FE}"/>
              </a:ext>
            </a:extLst>
          </p:cNvPr>
          <p:cNvPicPr>
            <a:picLocks noChangeAspect="1"/>
          </p:cNvPicPr>
          <p:nvPr/>
        </p:nvPicPr>
        <p:blipFill>
          <a:blip r:embed="rId2"/>
          <a:stretch>
            <a:fillRect/>
          </a:stretch>
        </p:blipFill>
        <p:spPr>
          <a:xfrm>
            <a:off x="169222" y="1941816"/>
            <a:ext cx="5290084" cy="3331224"/>
          </a:xfrm>
          <a:prstGeom prst="rect">
            <a:avLst/>
          </a:prstGeom>
        </p:spPr>
      </p:pic>
    </p:spTree>
    <p:extLst>
      <p:ext uri="{BB962C8B-B14F-4D97-AF65-F5344CB8AC3E}">
        <p14:creationId xmlns:p14="http://schemas.microsoft.com/office/powerpoint/2010/main" val="57242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47B61-1359-4498-8316-53C5DBE8A864}"/>
              </a:ext>
            </a:extLst>
          </p:cNvPr>
          <p:cNvSpPr>
            <a:spLocks noGrp="1"/>
          </p:cNvSpPr>
          <p:nvPr>
            <p:ph type="title"/>
          </p:nvPr>
        </p:nvSpPr>
        <p:spPr>
          <a:xfrm>
            <a:off x="2904955" y="500359"/>
            <a:ext cx="5802614" cy="569383"/>
          </a:xfrm>
        </p:spPr>
        <p:txBody>
          <a:bodyPr>
            <a:noAutofit/>
          </a:bodyPr>
          <a:lstStyle/>
          <a:p>
            <a:r>
              <a:rPr lang="en-US" sz="3600" u="sng" dirty="0"/>
              <a:t>Classroom Expectations</a:t>
            </a:r>
            <a:endParaRPr lang="en-US" sz="3600" dirty="0"/>
          </a:p>
        </p:txBody>
      </p:sp>
      <p:sp>
        <p:nvSpPr>
          <p:cNvPr id="4" name="Text Placeholder 3">
            <a:extLst>
              <a:ext uri="{FF2B5EF4-FFF2-40B4-BE49-F238E27FC236}">
                <a16:creationId xmlns:a16="http://schemas.microsoft.com/office/drawing/2014/main" id="{FCECC5B1-EE1A-41D0-B58A-F1E38C57DF3C}"/>
              </a:ext>
            </a:extLst>
          </p:cNvPr>
          <p:cNvSpPr>
            <a:spLocks noGrp="1"/>
          </p:cNvSpPr>
          <p:nvPr>
            <p:ph type="body" sz="half" idx="2"/>
          </p:nvPr>
        </p:nvSpPr>
        <p:spPr>
          <a:xfrm>
            <a:off x="791763" y="1374542"/>
            <a:ext cx="10943037" cy="5077058"/>
          </a:xfrm>
        </p:spPr>
        <p:txBody>
          <a:bodyPr vert="horz" lIns="91440" tIns="45720" rIns="91440" bIns="45720" rtlCol="0" anchor="t">
            <a:normAutofit fontScale="25000" lnSpcReduction="20000"/>
          </a:bodyPr>
          <a:lstStyle/>
          <a:p>
            <a:pPr marL="857250" lvl="0" indent="-857250" algn="l">
              <a:buFont typeface="Arial" panose="020B0604020202020204" pitchFamily="34" charset="0"/>
              <a:buChar char="•"/>
            </a:pPr>
            <a:r>
              <a:rPr lang="en-US" sz="8000" dirty="0"/>
              <a:t>Respect your classmates, your teachers and your (work) space. </a:t>
            </a:r>
          </a:p>
          <a:p>
            <a:pPr marL="857250" lvl="0" indent="-857250" algn="l">
              <a:buFont typeface="Arial" panose="020B0604020202020204" pitchFamily="34" charset="0"/>
              <a:buChar char="•"/>
            </a:pPr>
            <a:r>
              <a:rPr lang="en-US" sz="8000" dirty="0"/>
              <a:t>use positive words for yourself and others.  </a:t>
            </a:r>
          </a:p>
          <a:p>
            <a:pPr marL="857250" lvl="0" indent="-857250" algn="l">
              <a:buFont typeface="Arial" panose="020B0604020202020204" pitchFamily="34" charset="0"/>
              <a:buChar char="•"/>
            </a:pPr>
            <a:r>
              <a:rPr lang="en-US" sz="8000" dirty="0"/>
              <a:t>You must be properly dressed out for class, without jewelry.</a:t>
            </a:r>
          </a:p>
          <a:p>
            <a:pPr marL="1828800" lvl="2" indent="-914400">
              <a:buFont typeface="Arial" panose="020B0604020202020204" pitchFamily="34" charset="0"/>
              <a:buChar char="•"/>
            </a:pPr>
            <a:r>
              <a:rPr lang="en-US" sz="8000" dirty="0"/>
              <a:t>NO JEWELRY (Including rings, bracelets, anklets, and silly bands)</a:t>
            </a:r>
          </a:p>
          <a:p>
            <a:pPr marL="914400" indent="-914400" algn="l">
              <a:buFont typeface="Arial" panose="020B0604020202020204" pitchFamily="34" charset="0"/>
              <a:buChar char="•"/>
            </a:pPr>
            <a:r>
              <a:rPr lang="en-US" sz="8000" dirty="0"/>
              <a:t>Keep track of all personal belongings </a:t>
            </a:r>
          </a:p>
          <a:p>
            <a:pPr marL="1828800" lvl="2" indent="-914400">
              <a:buFont typeface="Arial" panose="020B0604020202020204" pitchFamily="34" charset="0"/>
              <a:buChar char="•"/>
            </a:pPr>
            <a:r>
              <a:rPr lang="en-US" sz="8000" b="1" dirty="0"/>
              <a:t>(YOU are in charge of your own personal belongings)</a:t>
            </a:r>
            <a:r>
              <a:rPr lang="en-US" sz="8000" i="1" dirty="0"/>
              <a:t>	</a:t>
            </a:r>
            <a:endParaRPr lang="en-US" sz="8000" dirty="0"/>
          </a:p>
          <a:p>
            <a:pPr marL="1828800" lvl="2" indent="-914400">
              <a:buFont typeface="Arial" panose="020B0604020202020204" pitchFamily="34" charset="0"/>
              <a:buChar char="•"/>
            </a:pPr>
            <a:r>
              <a:rPr lang="en-US" sz="8000" dirty="0"/>
              <a:t>(</a:t>
            </a:r>
            <a:r>
              <a:rPr lang="en-US" sz="8000" b="1" dirty="0"/>
              <a:t>Ex. </a:t>
            </a:r>
            <a:r>
              <a:rPr lang="en-US" sz="8000" dirty="0"/>
              <a:t>write your names in your shoes &amp; clothing with black permanent marker)</a:t>
            </a:r>
          </a:p>
          <a:p>
            <a:pPr marL="914400" indent="-914400" algn="l">
              <a:buFont typeface="Arial" panose="020B0604020202020204" pitchFamily="34" charset="0"/>
              <a:buChar char="•"/>
            </a:pPr>
            <a:r>
              <a:rPr lang="en-US" sz="8000" i="1" dirty="0"/>
              <a:t> </a:t>
            </a:r>
            <a:r>
              <a:rPr lang="en-US" sz="8000" u="sng" dirty="0"/>
              <a:t>Food</a:t>
            </a:r>
            <a:r>
              <a:rPr lang="en-US" sz="8000" dirty="0"/>
              <a:t>, </a:t>
            </a:r>
            <a:r>
              <a:rPr lang="en-US" sz="8000" u="sng" dirty="0"/>
              <a:t>drinks</a:t>
            </a:r>
            <a:r>
              <a:rPr lang="en-US" sz="8000" dirty="0"/>
              <a:t>, </a:t>
            </a:r>
            <a:r>
              <a:rPr lang="en-US" sz="8000" u="sng" dirty="0"/>
              <a:t>gum</a:t>
            </a:r>
            <a:r>
              <a:rPr lang="en-US" sz="8000" dirty="0"/>
              <a:t>, </a:t>
            </a:r>
            <a:r>
              <a:rPr lang="en-US" sz="8000" u="sng" dirty="0"/>
              <a:t>street shoes</a:t>
            </a:r>
            <a:r>
              <a:rPr lang="en-US" sz="8000" dirty="0"/>
              <a:t> and </a:t>
            </a:r>
            <a:r>
              <a:rPr lang="en-US" sz="8000" u="sng" dirty="0"/>
              <a:t>negative attitudes</a:t>
            </a:r>
            <a:r>
              <a:rPr lang="en-US" sz="8000" dirty="0"/>
              <a:t> should </a:t>
            </a:r>
            <a:r>
              <a:rPr lang="en-US" sz="8000" b="1" dirty="0"/>
              <a:t>NOT</a:t>
            </a:r>
            <a:r>
              <a:rPr lang="en-US" sz="8000" dirty="0"/>
              <a:t> be brought into the classroom. If you need to eat a snack, then eat it over the trash can, please.</a:t>
            </a:r>
          </a:p>
          <a:p>
            <a:pPr marL="1828800" lvl="2" indent="-914400">
              <a:buFont typeface="Arial" panose="020B0604020202020204" pitchFamily="34" charset="0"/>
              <a:buChar char="•"/>
            </a:pPr>
            <a:r>
              <a:rPr lang="en-US" sz="8000" dirty="0"/>
              <a:t>(Bottled water is allowed, </a:t>
            </a:r>
            <a:r>
              <a:rPr lang="en-US" sz="8000" b="1" u="sng" dirty="0"/>
              <a:t>BUT absolutely NO</a:t>
            </a:r>
            <a:r>
              <a:rPr lang="en-US" sz="8000" dirty="0"/>
              <a:t> Eating in the Dressing rooms, you will lose your dressing room privileges)</a:t>
            </a:r>
          </a:p>
          <a:p>
            <a:pPr algn="l"/>
            <a:r>
              <a:rPr lang="en-US" sz="7200" dirty="0"/>
              <a:t> </a:t>
            </a:r>
          </a:p>
          <a:p>
            <a:pPr algn="l"/>
            <a:r>
              <a:rPr lang="en-US" sz="5500" i="1" dirty="0"/>
              <a:t> </a:t>
            </a:r>
            <a:endParaRPr lang="en-US" sz="5500" dirty="0"/>
          </a:p>
        </p:txBody>
      </p:sp>
    </p:spTree>
    <p:extLst>
      <p:ext uri="{BB962C8B-B14F-4D97-AF65-F5344CB8AC3E}">
        <p14:creationId xmlns:p14="http://schemas.microsoft.com/office/powerpoint/2010/main" val="320014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500"/>
                                        <p:tgtEl>
                                          <p:spTgt spid="4">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txEl>
                                              <p:pRg st="9" end="9"/>
                                            </p:txEl>
                                          </p:spTgt>
                                        </p:tgtEl>
                                        <p:attrNameLst>
                                          <p:attrName>style.visibility</p:attrName>
                                        </p:attrNameLst>
                                      </p:cBhvr>
                                      <p:to>
                                        <p:strVal val="visible"/>
                                      </p:to>
                                    </p:set>
                                    <p:animEffect transition="in" filter="fade">
                                      <p:cBhvr>
                                        <p:cTn id="38" dur="500"/>
                                        <p:tgtEl>
                                          <p:spTgt spid="4">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animEffect transition="in" filter="fade">
                                      <p:cBhvr>
                                        <p:cTn id="43"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otalTime>1203</TotalTime>
  <Words>1903</Words>
  <Application>Microsoft Office PowerPoint</Application>
  <PresentationFormat>Widescreen</PresentationFormat>
  <Paragraphs>218</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Times</vt:lpstr>
      <vt:lpstr>Times New Roman</vt:lpstr>
      <vt:lpstr>Tw Cen MT</vt:lpstr>
      <vt:lpstr>Tw Cen MT (Body)</vt:lpstr>
      <vt:lpstr>Droplet</vt:lpstr>
      <vt:lpstr>BOOKER MIDDLE SCHOOL VPA Dance Program</vt:lpstr>
      <vt:lpstr>What to Place on the Note Card!</vt:lpstr>
      <vt:lpstr>Table of contents</vt:lpstr>
      <vt:lpstr>Course Description</vt:lpstr>
      <vt:lpstr>Course Description</vt:lpstr>
      <vt:lpstr>Primary Styles</vt:lpstr>
      <vt:lpstr>Primary Styles</vt:lpstr>
      <vt:lpstr>Primary Styles </vt:lpstr>
      <vt:lpstr>Classroom Expectations</vt:lpstr>
      <vt:lpstr>Classroom Expectations</vt:lpstr>
      <vt:lpstr>Dance Class Etiquettes</vt:lpstr>
      <vt:lpstr>PowerPoint Presentation</vt:lpstr>
      <vt:lpstr>Restroom/Water Breaks</vt:lpstr>
      <vt:lpstr>PLEASE FOLLOW THESE Entering Procedures</vt:lpstr>
      <vt:lpstr>Other Signals &amp; Procedures</vt:lpstr>
      <vt:lpstr>Daily Schedule for VPA Students</vt:lpstr>
      <vt:lpstr>Daily Schedule for Encore Students</vt:lpstr>
      <vt:lpstr>Grading System </vt:lpstr>
      <vt:lpstr>Consequences for Inappropriate Behavior</vt:lpstr>
      <vt:lpstr>Consequences for Inappropriate Behavior</vt:lpstr>
      <vt:lpstr>Enrichment Fees/Incentives Reward</vt:lpstr>
      <vt:lpstr>PowerPoint Presentation</vt:lpstr>
      <vt:lpstr>My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JAZZ: THE greatest era known to man</dc:title>
  <dc:creator>Batista Pedro</dc:creator>
  <cp:lastModifiedBy>Batista Pedro</cp:lastModifiedBy>
  <cp:revision>54</cp:revision>
  <dcterms:modified xsi:type="dcterms:W3CDTF">2019-08-13T18:30:24Z</dcterms:modified>
</cp:coreProperties>
</file>